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4"/>
    <p:sldMasterId id="2147483689" r:id="rId5"/>
    <p:sldMasterId id="2147483702" r:id="rId6"/>
    <p:sldMasterId id="2147483707" r:id="rId7"/>
    <p:sldMasterId id="2147483730" r:id="rId8"/>
  </p:sldMasterIdLst>
  <p:notesMasterIdLst>
    <p:notesMasterId r:id="rId19"/>
  </p:notesMasterIdLst>
  <p:handoutMasterIdLst>
    <p:handoutMasterId r:id="rId20"/>
  </p:handoutMasterIdLst>
  <p:sldIdLst>
    <p:sldId id="265" r:id="rId9"/>
    <p:sldId id="266" r:id="rId10"/>
    <p:sldId id="267" r:id="rId11"/>
    <p:sldId id="268" r:id="rId12"/>
    <p:sldId id="269" r:id="rId13"/>
    <p:sldId id="270" r:id="rId14"/>
    <p:sldId id="271" r:id="rId15"/>
    <p:sldId id="295" r:id="rId16"/>
    <p:sldId id="299" r:id="rId17"/>
    <p:sldId id="292" r:id="rId18"/>
  </p:sldIdLst>
  <p:sldSz cx="9144000" cy="6858000" type="screen4x3"/>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80">
          <p15:clr>
            <a:srgbClr val="A4A3A4"/>
          </p15:clr>
        </p15:guide>
        <p15:guide id="2" pos="185">
          <p15:clr>
            <a:srgbClr val="A4A3A4"/>
          </p15:clr>
        </p15:guide>
      </p15:sldGuideLst>
    </p:ext>
    <p:ext uri="{2D200454-40CA-4A62-9FC3-DE9A4176ACB9}">
      <p15:notesGuideLst xmlns:p15="http://schemas.microsoft.com/office/powerpoint/2012/main">
        <p15:guide id="1" orient="horz" pos="3224">
          <p15:clr>
            <a:srgbClr val="A4A3A4"/>
          </p15:clr>
        </p15:guide>
        <p15:guide id="2" pos="426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mbhare, Anjulata" initials="TA" lastIdx="2" clrIdx="0">
    <p:extLst>
      <p:ext uri="{19B8F6BF-5375-455C-9EA6-DF929625EA0E}">
        <p15:presenceInfo xmlns:p15="http://schemas.microsoft.com/office/powerpoint/2012/main" userId="S-1-5-21-1531082355-734649621-3782574898-229479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74198" autoAdjust="0"/>
  </p:normalViewPr>
  <p:slideViewPr>
    <p:cSldViewPr snapToGrid="0" showGuides="1">
      <p:cViewPr varScale="1">
        <p:scale>
          <a:sx n="52" d="100"/>
          <a:sy n="52" d="100"/>
        </p:scale>
        <p:origin x="1700" y="48"/>
      </p:cViewPr>
      <p:guideLst>
        <p:guide orient="horz" pos="780"/>
        <p:guide pos="185"/>
      </p:guideLst>
    </p:cSldViewPr>
  </p:slideViewPr>
  <p:notesTextViewPr>
    <p:cViewPr>
      <p:scale>
        <a:sx n="100" d="100"/>
        <a:sy n="100" d="100"/>
      </p:scale>
      <p:origin x="0" y="0"/>
    </p:cViewPr>
  </p:notesTextViewPr>
  <p:sorterViewPr>
    <p:cViewPr>
      <p:scale>
        <a:sx n="66" d="100"/>
        <a:sy n="66" d="100"/>
      </p:scale>
      <p:origin x="0" y="-2120"/>
    </p:cViewPr>
  </p:sorterViewPr>
  <p:notesViewPr>
    <p:cSldViewPr snapToGrid="0">
      <p:cViewPr varScale="1">
        <p:scale>
          <a:sx n="48" d="100"/>
          <a:sy n="48" d="100"/>
        </p:scale>
        <p:origin x="2716" y="28"/>
      </p:cViewPr>
      <p:guideLst>
        <p:guide orient="horz" pos="3224"/>
        <p:guide pos="4269"/>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DB228672-4337-41E0-A109-2BF6C0A0EED5}" type="datetimeFigureOut">
              <a:rPr lang="en-US" smtClean="0"/>
              <a:pPr/>
              <a:t>2/6/2019</a:t>
            </a:fld>
            <a:endParaRPr lang="en-US"/>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r>
              <a:rPr lang="en-US"/>
              <a:t>Page XX-#</a:t>
            </a:r>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2187551634"/>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41501" y="768350"/>
            <a:ext cx="4935537" cy="3836988"/>
          </a:xfrm>
          <a:prstGeom prst="rect">
            <a:avLst/>
          </a:prstGeom>
          <a:noFill/>
          <a:ln w="12700">
            <a:solidFill>
              <a:prstClr val="black"/>
            </a:solidFill>
          </a:ln>
        </p:spPr>
        <p:txBody>
          <a:bodyPr vert="horz" lIns="99048" tIns="49524" rIns="99048" bIns="49524" rtlCol="0" anchor="ctr"/>
          <a:lstStyle/>
          <a:p>
            <a:r>
              <a:rPr lang="en-US" dirty="0"/>
              <a:t>text</a:t>
            </a:r>
          </a:p>
        </p:txBody>
      </p:sp>
      <p:sp>
        <p:nvSpPr>
          <p:cNvPr id="5" name="Notes Placeholder 4"/>
          <p:cNvSpPr>
            <a:spLocks noGrp="1"/>
          </p:cNvSpPr>
          <p:nvPr>
            <p:ph type="body" sz="quarter" idx="3"/>
          </p:nvPr>
        </p:nvSpPr>
        <p:spPr>
          <a:xfrm>
            <a:off x="1841500" y="4889500"/>
            <a:ext cx="4935537" cy="4605576"/>
          </a:xfrm>
          <a:prstGeom prst="rect">
            <a:avLst/>
          </a:prstGeom>
        </p:spPr>
        <p:txBody>
          <a:bodyPr vert="horz" lIns="99048" tIns="49524" rIns="99048" bIns="49524"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Line 8"/>
          <p:cNvSpPr>
            <a:spLocks noChangeShapeType="1"/>
          </p:cNvSpPr>
          <p:nvPr/>
        </p:nvSpPr>
        <p:spPr bwMode="auto">
          <a:xfrm>
            <a:off x="1622645" y="511731"/>
            <a:ext cx="0" cy="8955286"/>
          </a:xfrm>
          <a:prstGeom prst="line">
            <a:avLst/>
          </a:prstGeom>
          <a:noFill/>
          <a:ln w="9525">
            <a:solidFill>
              <a:schemeClr val="tx1"/>
            </a:solidFill>
            <a:round/>
            <a:headEnd/>
            <a:tailEnd/>
          </a:ln>
          <a:effectLst/>
        </p:spPr>
        <p:txBody>
          <a:bodyPr lIns="99048" tIns="49524" rIns="99048" bIns="49524"/>
          <a:lstStyle/>
          <a:p>
            <a:endParaRPr lang="en-US"/>
          </a:p>
        </p:txBody>
      </p:sp>
      <p:sp>
        <p:nvSpPr>
          <p:cNvPr id="11" name="Rectangle 14"/>
          <p:cNvSpPr>
            <a:spLocks noChangeArrowheads="1"/>
          </p:cNvSpPr>
          <p:nvPr/>
        </p:nvSpPr>
        <p:spPr bwMode="auto">
          <a:xfrm>
            <a:off x="249791" y="170577"/>
            <a:ext cx="6729545" cy="232835"/>
          </a:xfrm>
          <a:prstGeom prst="rect">
            <a:avLst/>
          </a:prstGeom>
          <a:noFill/>
          <a:ln w="9525">
            <a:noFill/>
            <a:miter lim="800000"/>
            <a:headEnd/>
            <a:tailEnd/>
          </a:ln>
          <a:effectLst/>
        </p:spPr>
        <p:txBody>
          <a:bodyPr lIns="100138" tIns="50069" rIns="100138" bIns="50069" anchor="ctr" anchorCtr="0"/>
          <a:lstStyle/>
          <a:p>
            <a:pPr marL="0" marR="0" indent="0" algn="l" defTabSz="990478" rtl="0" eaLnBrk="1" fontAlgn="auto" latinLnBrk="0" hangingPunct="1">
              <a:lnSpc>
                <a:spcPct val="100000"/>
              </a:lnSpc>
              <a:spcBef>
                <a:spcPts val="0"/>
              </a:spcBef>
              <a:spcAft>
                <a:spcPts val="0"/>
              </a:spcAft>
              <a:buClrTx/>
              <a:buSzTx/>
              <a:buFontTx/>
              <a:buNone/>
              <a:tabLst/>
              <a:defRPr/>
            </a:pPr>
            <a:r>
              <a:rPr lang="en-US" sz="1100" b="0" dirty="0">
                <a:latin typeface="Arial" panose="020B0604020202020204" pitchFamily="34" charset="0"/>
                <a:cs typeface="Arial" panose="020B0604020202020204" pitchFamily="34" charset="0"/>
              </a:rPr>
              <a:t>Java Servlets 3.0	                                                                                        Session Tracking</a:t>
            </a:r>
          </a:p>
        </p:txBody>
      </p:sp>
      <p:sp>
        <p:nvSpPr>
          <p:cNvPr id="12" name="Rectangle 14"/>
          <p:cNvSpPr>
            <a:spLocks noChangeArrowheads="1"/>
          </p:cNvSpPr>
          <p:nvPr/>
        </p:nvSpPr>
        <p:spPr bwMode="auto">
          <a:xfrm>
            <a:off x="4006975" y="9646023"/>
            <a:ext cx="2859730" cy="255495"/>
          </a:xfrm>
          <a:prstGeom prst="rect">
            <a:avLst/>
          </a:prstGeom>
          <a:noFill/>
          <a:ln w="9525">
            <a:noFill/>
            <a:miter lim="800000"/>
            <a:headEnd/>
            <a:tailEnd/>
          </a:ln>
          <a:effectLst/>
        </p:spPr>
        <p:txBody>
          <a:bodyPr lIns="100138" tIns="50069" rIns="100138" bIns="50069"/>
          <a:lstStyle/>
          <a:p>
            <a:pPr marL="0" marR="0" indent="0" algn="l" defTabSz="990478"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	                        Page </a:t>
            </a:r>
            <a:r>
              <a:rPr lang="en-US" sz="1000" dirty="0" smtClean="0">
                <a:latin typeface="Arial" panose="020B0604020202020204" pitchFamily="34" charset="0"/>
                <a:cs typeface="Arial" panose="020B0604020202020204" pitchFamily="34" charset="0"/>
              </a:rPr>
              <a:t>11-</a:t>
            </a:r>
            <a:fld id="{BD9FB300-F9DC-4669-88F4-967ABA23CC04}" type="slidenum">
              <a:rPr lang="en-US" sz="1000" smtClean="0">
                <a:latin typeface="Arial" panose="020B0604020202020204" pitchFamily="34" charset="0"/>
                <a:cs typeface="Arial" panose="020B0604020202020204" pitchFamily="34" charset="0"/>
              </a:rPr>
              <a:pPr marL="0" marR="0" indent="0" algn="l" defTabSz="990478" rtl="0" eaLnBrk="1" fontAlgn="auto" latinLnBrk="0" hangingPunct="1">
                <a:lnSpc>
                  <a:spcPct val="100000"/>
                </a:lnSpc>
                <a:spcBef>
                  <a:spcPts val="0"/>
                </a:spcBef>
                <a:spcAft>
                  <a:spcPts val="0"/>
                </a:spcAft>
                <a:buClrTx/>
                <a:buSzTx/>
                <a:buFontTx/>
                <a:buNone/>
                <a:tabLst/>
                <a:defRPr/>
              </a:pPr>
              <a:t>‹#›</a:t>
            </a:fld>
            <a:r>
              <a:rPr lang="en-US" sz="1000" dirty="0" smtClean="0">
                <a:latin typeface="Arial" panose="020B0604020202020204" pitchFamily="34" charset="0"/>
                <a:cs typeface="Arial" panose="020B0604020202020204" pitchFamily="34" charset="0"/>
              </a:rPr>
              <a:t> </a:t>
            </a:r>
            <a:endParaRPr lang="en-US" sz="1000" dirty="0">
              <a:latin typeface="Arial" panose="020B0604020202020204" pitchFamily="34" charset="0"/>
              <a:cs typeface="Arial" panose="020B0604020202020204" pitchFamily="34" charset="0"/>
            </a:endParaRPr>
          </a:p>
        </p:txBody>
      </p:sp>
      <p:sp>
        <p:nvSpPr>
          <p:cNvPr id="7" name="Text Box 9"/>
          <p:cNvSpPr txBox="1">
            <a:spLocks noChangeArrowheads="1"/>
          </p:cNvSpPr>
          <p:nvPr/>
        </p:nvSpPr>
        <p:spPr bwMode="auto">
          <a:xfrm>
            <a:off x="4483" y="717181"/>
            <a:ext cx="1600200" cy="274638"/>
          </a:xfrm>
          <a:prstGeom prst="rect">
            <a:avLst/>
          </a:prstGeom>
          <a:noFill/>
          <a:ln w="9525">
            <a:noFill/>
            <a:miter lim="800000"/>
            <a:headEnd/>
            <a:tailEnd/>
          </a:ln>
          <a:effectLst/>
        </p:spPr>
        <p:txBody>
          <a:bodyPr>
            <a:spAutoFit/>
          </a:bodyPr>
          <a:lstStyle/>
          <a:p>
            <a:pPr>
              <a:spcBef>
                <a:spcPct val="50000"/>
              </a:spcBef>
            </a:pPr>
            <a:r>
              <a:rPr lang="en-US" sz="1200" b="1" dirty="0">
                <a:latin typeface="Arial" panose="020B0604020202020204" pitchFamily="34" charset="0"/>
                <a:cs typeface="Arial" panose="020B0604020202020204" pitchFamily="34" charset="0"/>
              </a:rPr>
              <a:t>Instructor Notes:</a:t>
            </a:r>
          </a:p>
        </p:txBody>
      </p:sp>
    </p:spTree>
    <p:extLst>
      <p:ext uri="{BB962C8B-B14F-4D97-AF65-F5344CB8AC3E}">
        <p14:creationId xmlns:p14="http://schemas.microsoft.com/office/powerpoint/2010/main" val="3942376967"/>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000" kern="1200">
        <a:solidFill>
          <a:schemeClr val="tx1"/>
        </a:solidFill>
        <a:latin typeface="Arial" panose="020B0604020202020204" pitchFamily="34" charset="0"/>
        <a:ea typeface="+mn-ea"/>
        <a:cs typeface="Arial" pitchFamily="34" charset="0"/>
      </a:defRPr>
    </a:lvl1pPr>
    <a:lvl2pPr marL="457200" algn="l" defTabSz="914400" rtl="0" eaLnBrk="1" latinLnBrk="0" hangingPunct="1">
      <a:defRPr sz="1000" kern="1200">
        <a:solidFill>
          <a:schemeClr val="tx1"/>
        </a:solidFill>
        <a:latin typeface="Arial" panose="020B0604020202020204" pitchFamily="34" charset="0"/>
        <a:ea typeface="+mn-ea"/>
        <a:cs typeface="Arial" pitchFamily="34" charset="0"/>
      </a:defRPr>
    </a:lvl2pPr>
    <a:lvl3pPr marL="914400" algn="l" defTabSz="914400" rtl="0" eaLnBrk="1" latinLnBrk="0" hangingPunct="1">
      <a:defRPr sz="1000" kern="1200">
        <a:solidFill>
          <a:schemeClr val="tx1"/>
        </a:solidFill>
        <a:latin typeface="Arial" panose="020B0604020202020204" pitchFamily="34" charset="0"/>
        <a:ea typeface="+mn-ea"/>
        <a:cs typeface="Arial" pitchFamily="34" charset="0"/>
      </a:defRPr>
    </a:lvl3pPr>
    <a:lvl4pPr marL="1371600" algn="l" defTabSz="914400" rtl="0" eaLnBrk="1" latinLnBrk="0" hangingPunct="1">
      <a:defRPr sz="1000" kern="1200">
        <a:solidFill>
          <a:schemeClr val="tx1"/>
        </a:solidFill>
        <a:latin typeface="Arial" panose="020B0604020202020204" pitchFamily="34" charset="0"/>
        <a:ea typeface="+mn-ea"/>
        <a:cs typeface="Arial" pitchFamily="34" charset="0"/>
      </a:defRPr>
    </a:lvl4pPr>
    <a:lvl5pPr marL="1828800" algn="l" defTabSz="914400" rtl="0" eaLnBrk="1" latinLnBrk="0" hangingPunct="1">
      <a:defRPr sz="1000" kern="1200">
        <a:solidFill>
          <a:schemeClr val="tx1"/>
        </a:solidFill>
        <a:latin typeface="Arial" panose="020B0604020202020204"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66888" y="768350"/>
            <a:ext cx="5114925" cy="3836988"/>
          </a:xfrm>
        </p:spPr>
      </p:sp>
      <p:sp>
        <p:nvSpPr>
          <p:cNvPr id="3" name="Notes Placeholder 2"/>
          <p:cNvSpPr>
            <a:spLocks noGrp="1"/>
          </p:cNvSpPr>
          <p:nvPr>
            <p:ph type="body" idx="1"/>
          </p:nvPr>
        </p:nvSpPr>
        <p:spPr>
          <a:xfrm>
            <a:off x="1841500" y="5118100"/>
            <a:ext cx="4935537" cy="4605576"/>
          </a:xfrm>
        </p:spPr>
        <p:txBody>
          <a:bodyPr>
            <a:normAutofit/>
          </a:bodyPr>
          <a:lstStyle/>
          <a:p>
            <a:endParaRPr lang="en-US" dirty="0"/>
          </a:p>
        </p:txBody>
      </p:sp>
      <p:sp>
        <p:nvSpPr>
          <p:cNvPr id="4" name="Text Box 9"/>
          <p:cNvSpPr txBox="1">
            <a:spLocks noChangeArrowheads="1"/>
          </p:cNvSpPr>
          <p:nvPr/>
        </p:nvSpPr>
        <p:spPr bwMode="auto">
          <a:xfrm>
            <a:off x="142875" y="1133475"/>
            <a:ext cx="1400175" cy="400110"/>
          </a:xfrm>
          <a:prstGeom prst="rect">
            <a:avLst/>
          </a:prstGeom>
          <a:noFill/>
          <a:ln w="9525">
            <a:noFill/>
            <a:miter lim="800000"/>
            <a:headEnd/>
            <a:tailEnd/>
          </a:ln>
          <a:effectLst/>
        </p:spPr>
        <p:txBody>
          <a:bodyPr wrap="square">
            <a:spAutoFit/>
          </a:bodyPr>
          <a:lstStyle/>
          <a:p>
            <a:pPr>
              <a:spcBef>
                <a:spcPct val="50000"/>
              </a:spcBef>
            </a:pPr>
            <a:r>
              <a:rPr lang="en-US" sz="1000" b="0" dirty="0">
                <a:latin typeface="Arial" pitchFamily="34" charset="0"/>
                <a:cs typeface="Arial" pitchFamily="34" charset="0"/>
              </a:rPr>
              <a:t>Add instructor notes here. </a:t>
            </a:r>
          </a:p>
        </p:txBody>
      </p:sp>
    </p:spTree>
    <p:extLst>
      <p:ext uri="{BB962C8B-B14F-4D97-AF65-F5344CB8AC3E}">
        <p14:creationId xmlns:p14="http://schemas.microsoft.com/office/powerpoint/2010/main" val="3262264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152400" y="1295400"/>
            <a:ext cx="1219200" cy="707886"/>
          </a:xfrm>
          <a:prstGeom prst="rect">
            <a:avLst/>
          </a:prstGeom>
          <a:noFill/>
          <a:ln w="9525">
            <a:noFill/>
            <a:miter lim="800000"/>
            <a:headEnd/>
            <a:tailEnd/>
          </a:ln>
        </p:spPr>
        <p:txBody>
          <a:bodyPr wrap="square">
            <a:spAutoFit/>
          </a:bodyPr>
          <a:lstStyle/>
          <a:p>
            <a:pPr>
              <a:lnSpc>
                <a:spcPct val="100000"/>
              </a:lnSpc>
            </a:pPr>
            <a:r>
              <a:rPr lang="en-US" sz="1000" dirty="0">
                <a:solidFill>
                  <a:schemeClr val="tx1"/>
                </a:solidFill>
                <a:latin typeface="Arial" panose="020B0604020202020204" pitchFamily="34" charset="0"/>
                <a:cs typeface="Arial" panose="020B0604020202020204" pitchFamily="34" charset="0"/>
              </a:rPr>
              <a:t>Summarize the chapter by briefly mentioning what all is learnt.</a:t>
            </a:r>
          </a:p>
        </p:txBody>
      </p:sp>
      <p:sp>
        <p:nvSpPr>
          <p:cNvPr id="2" name="Slide Image Placeholder 1"/>
          <p:cNvSpPr>
            <a:spLocks noGrp="1" noRot="1" noChangeAspect="1"/>
          </p:cNvSpPr>
          <p:nvPr>
            <p:ph type="sldImg"/>
          </p:nvPr>
        </p:nvSpPr>
        <p:spPr>
          <a:xfrm>
            <a:off x="1752600" y="768350"/>
            <a:ext cx="5113338" cy="3836988"/>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33870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9" name="Rectangle 4"/>
          <p:cNvSpPr>
            <a:spLocks noGrp="1" noChangeArrowheads="1"/>
          </p:cNvSpPr>
          <p:nvPr>
            <p:ph type="body" idx="1"/>
          </p:nvPr>
        </p:nvSpPr>
        <p:spPr/>
        <p:txBody>
          <a:bodyPr/>
          <a:lstStyle/>
          <a:p>
            <a:r>
              <a:rPr lang="en-US" dirty="0"/>
              <a:t>Lesson Objectives:</a:t>
            </a:r>
          </a:p>
          <a:p>
            <a:r>
              <a:rPr lang="en-US" dirty="0"/>
              <a:t>This lesson introduces Session Management. The lesson contents are:</a:t>
            </a:r>
          </a:p>
          <a:p>
            <a:r>
              <a:rPr lang="en-US" dirty="0"/>
              <a:t>Lesson 08: Session Management</a:t>
            </a:r>
          </a:p>
          <a:p>
            <a:pPr lvl="1"/>
            <a:r>
              <a:rPr lang="en-US" dirty="0"/>
              <a:t>8.1: Introduction and Need for Session Management</a:t>
            </a:r>
          </a:p>
          <a:p>
            <a:pPr lvl="1"/>
            <a:r>
              <a:rPr lang="en-US" dirty="0"/>
              <a:t>8.2: Different Techniques of Session Tracking</a:t>
            </a:r>
          </a:p>
          <a:p>
            <a:pPr lvl="1"/>
            <a:r>
              <a:rPr lang="en-US" dirty="0"/>
              <a:t>8.3: Best Practices</a:t>
            </a:r>
          </a:p>
        </p:txBody>
      </p:sp>
      <p:sp>
        <p:nvSpPr>
          <p:cNvPr id="4" name="Text Box 5"/>
          <p:cNvSpPr txBox="1">
            <a:spLocks noChangeArrowheads="1"/>
          </p:cNvSpPr>
          <p:nvPr/>
        </p:nvSpPr>
        <p:spPr bwMode="auto">
          <a:xfrm>
            <a:off x="152400" y="1295400"/>
            <a:ext cx="1390650" cy="396875"/>
          </a:xfrm>
          <a:prstGeom prst="rect">
            <a:avLst/>
          </a:prstGeom>
          <a:noFill/>
          <a:ln w="9525">
            <a:noFill/>
            <a:miter lim="800000"/>
            <a:headEnd/>
            <a:tailEnd/>
          </a:ln>
        </p:spPr>
        <p:txBody>
          <a:bodyPr wrap="square">
            <a:spAutoFit/>
          </a:bodyPr>
          <a:lstStyle/>
          <a:p>
            <a:pPr>
              <a:lnSpc>
                <a:spcPct val="100000"/>
              </a:lnSpc>
            </a:pPr>
            <a:r>
              <a:rPr lang="en-US" sz="1000" dirty="0">
                <a:solidFill>
                  <a:schemeClr val="tx1"/>
                </a:solidFill>
                <a:latin typeface="Arial" panose="020B0604020202020204" pitchFamily="34" charset="0"/>
                <a:cs typeface="Arial" panose="020B0604020202020204" pitchFamily="34" charset="0"/>
              </a:rPr>
              <a:t>Explain the lesson coverage</a:t>
            </a:r>
          </a:p>
        </p:txBody>
      </p:sp>
      <p:sp>
        <p:nvSpPr>
          <p:cNvPr id="3" name="Slide Image Placeholder 2"/>
          <p:cNvSpPr>
            <a:spLocks noGrp="1" noRot="1" noChangeAspect="1"/>
          </p:cNvSpPr>
          <p:nvPr>
            <p:ph type="sldImg"/>
          </p:nvPr>
        </p:nvSpPr>
        <p:spPr>
          <a:xfrm>
            <a:off x="1752600" y="768350"/>
            <a:ext cx="5113338" cy="3836988"/>
          </a:xfrm>
        </p:spPr>
      </p:sp>
    </p:spTree>
    <p:extLst>
      <p:ext uri="{BB962C8B-B14F-4D97-AF65-F5344CB8AC3E}">
        <p14:creationId xmlns:p14="http://schemas.microsoft.com/office/powerpoint/2010/main" val="1289988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3" name="Rectangle 5"/>
          <p:cNvSpPr>
            <a:spLocks noGrp="1" noChangeArrowheads="1"/>
          </p:cNvSpPr>
          <p:nvPr>
            <p:ph type="body" idx="1"/>
          </p:nvPr>
        </p:nvSpPr>
        <p:spPr/>
        <p:txBody>
          <a:bodyPr/>
          <a:lstStyle/>
          <a:p>
            <a:r>
              <a:rPr lang="en-AU" dirty="0"/>
              <a:t>Introducing Session Tracking:</a:t>
            </a:r>
          </a:p>
          <a:p>
            <a:r>
              <a:rPr lang="en-AU" dirty="0"/>
              <a:t>A session refers to all the connections that a single client might make to a server in the course of viewing any pages associated with a given application. </a:t>
            </a:r>
          </a:p>
          <a:p>
            <a:r>
              <a:rPr lang="en-AU" dirty="0"/>
              <a:t>Sessions are specific to both the individual user and the application. Therefore every user of an application has a separate session. The user has access to a separate set of session variables.</a:t>
            </a:r>
          </a:p>
          <a:p>
            <a:r>
              <a:rPr lang="en-AU" dirty="0"/>
              <a:t>Logically a session begins with the first connection to an application by a client and ends after that client’s last connection.</a:t>
            </a:r>
          </a:p>
          <a:p>
            <a:r>
              <a:rPr lang="en-AU" dirty="0"/>
              <a:t>Session can be an authenticated session also where a user has to log-in. In this case, sessions begin when the user logs in and ends when the user log-out.</a:t>
            </a:r>
          </a:p>
          <a:p>
            <a:r>
              <a:rPr lang="en-AU" dirty="0"/>
              <a:t>Session also ends after a time-out period of inactivity.</a:t>
            </a:r>
            <a:endParaRPr lang="en-US" dirty="0"/>
          </a:p>
        </p:txBody>
      </p:sp>
      <p:sp>
        <p:nvSpPr>
          <p:cNvPr id="4" name="Text Box 5"/>
          <p:cNvSpPr txBox="1">
            <a:spLocks noChangeArrowheads="1"/>
          </p:cNvSpPr>
          <p:nvPr/>
        </p:nvSpPr>
        <p:spPr bwMode="auto">
          <a:xfrm>
            <a:off x="152400" y="1295400"/>
            <a:ext cx="1466850" cy="3323987"/>
          </a:xfrm>
          <a:prstGeom prst="rect">
            <a:avLst/>
          </a:prstGeom>
          <a:noFill/>
          <a:ln w="9525">
            <a:noFill/>
            <a:miter lim="800000"/>
            <a:headEnd/>
            <a:tailEnd/>
          </a:ln>
        </p:spPr>
        <p:txBody>
          <a:bodyPr wrap="square">
            <a:spAutoFit/>
          </a:bodyPr>
          <a:lstStyle/>
          <a:p>
            <a:pPr>
              <a:lnSpc>
                <a:spcPct val="100000"/>
              </a:lnSpc>
            </a:pPr>
            <a:r>
              <a:rPr lang="en-US" sz="1000" dirty="0">
                <a:solidFill>
                  <a:schemeClr val="tx1"/>
                </a:solidFill>
                <a:latin typeface="Arial" panose="020B0604020202020204" pitchFamily="34" charset="0"/>
                <a:cs typeface="Arial" panose="020B0604020202020204" pitchFamily="34" charset="0"/>
              </a:rPr>
              <a:t>Ask this question to the class. </a:t>
            </a:r>
          </a:p>
          <a:p>
            <a:pPr>
              <a:lnSpc>
                <a:spcPct val="100000"/>
              </a:lnSpc>
            </a:pPr>
            <a:r>
              <a:rPr lang="en-US" sz="1000" dirty="0">
                <a:solidFill>
                  <a:schemeClr val="tx1"/>
                </a:solidFill>
                <a:latin typeface="Arial" panose="020B0604020202020204" pitchFamily="34" charset="0"/>
                <a:cs typeface="Arial" panose="020B0604020202020204" pitchFamily="34" charset="0"/>
              </a:rPr>
              <a:t>Most of the participants will answer “Duration from the time user logs in till he logs off” which is not completely true. </a:t>
            </a:r>
          </a:p>
          <a:p>
            <a:pPr>
              <a:lnSpc>
                <a:spcPct val="100000"/>
              </a:lnSpc>
            </a:pPr>
            <a:r>
              <a:rPr lang="en-US" sz="1000" dirty="0">
                <a:solidFill>
                  <a:schemeClr val="tx1"/>
                </a:solidFill>
                <a:latin typeface="Arial" panose="020B0604020202020204" pitchFamily="34" charset="0"/>
                <a:cs typeface="Arial" panose="020B0604020202020204" pitchFamily="34" charset="0"/>
              </a:rPr>
              <a:t>Do not display the bulleted point which is the correct answer.</a:t>
            </a:r>
          </a:p>
          <a:p>
            <a:pPr>
              <a:lnSpc>
                <a:spcPct val="100000"/>
              </a:lnSpc>
            </a:pPr>
            <a:r>
              <a:rPr lang="en-US" sz="1000" dirty="0">
                <a:solidFill>
                  <a:schemeClr val="tx1"/>
                </a:solidFill>
                <a:latin typeface="Arial" panose="020B0604020202020204" pitchFamily="34" charset="0"/>
                <a:cs typeface="Arial" panose="020B0604020202020204" pitchFamily="34" charset="0"/>
              </a:rPr>
              <a:t>To justify the answer, explain sites like e-newspapers, </a:t>
            </a:r>
            <a:r>
              <a:rPr lang="en-US" sz="1000" dirty="0" err="1">
                <a:solidFill>
                  <a:schemeClr val="tx1"/>
                </a:solidFill>
                <a:latin typeface="Arial" panose="020B0604020202020204" pitchFamily="34" charset="0"/>
                <a:cs typeface="Arial" panose="020B0604020202020204" pitchFamily="34" charset="0"/>
              </a:rPr>
              <a:t>booksonline</a:t>
            </a:r>
            <a:r>
              <a:rPr lang="en-US" sz="1000" dirty="0">
                <a:solidFill>
                  <a:schemeClr val="tx1"/>
                </a:solidFill>
                <a:latin typeface="Arial" panose="020B0604020202020204" pitchFamily="34" charset="0"/>
                <a:cs typeface="Arial" panose="020B0604020202020204" pitchFamily="34" charset="0"/>
              </a:rPr>
              <a:t> which do not require log in but still user can see the same long alphanumeric string in address bar across all the pages on that site.</a:t>
            </a:r>
          </a:p>
        </p:txBody>
      </p:sp>
      <p:sp>
        <p:nvSpPr>
          <p:cNvPr id="3" name="Slide Image Placeholder 2"/>
          <p:cNvSpPr>
            <a:spLocks noGrp="1" noRot="1" noChangeAspect="1"/>
          </p:cNvSpPr>
          <p:nvPr>
            <p:ph type="sldImg"/>
          </p:nvPr>
        </p:nvSpPr>
        <p:spPr>
          <a:xfrm>
            <a:off x="1752600" y="768350"/>
            <a:ext cx="5113338" cy="3836988"/>
          </a:xfrm>
        </p:spPr>
      </p:sp>
    </p:spTree>
    <p:extLst>
      <p:ext uri="{BB962C8B-B14F-4D97-AF65-F5344CB8AC3E}">
        <p14:creationId xmlns:p14="http://schemas.microsoft.com/office/powerpoint/2010/main" val="1965757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Rectangle 5"/>
          <p:cNvSpPr>
            <a:spLocks noGrp="1" noChangeArrowheads="1"/>
          </p:cNvSpPr>
          <p:nvPr>
            <p:ph type="body" idx="1"/>
          </p:nvPr>
        </p:nvSpPr>
        <p:spPr/>
        <p:txBody>
          <a:bodyPr/>
          <a:lstStyle/>
          <a:p>
            <a:r>
              <a:rPr lang="en-AU" dirty="0"/>
              <a:t>Introducing Session Tracking:</a:t>
            </a:r>
          </a:p>
          <a:p>
            <a:r>
              <a:rPr lang="en-AU" dirty="0"/>
              <a:t>What is Session Tracking?</a:t>
            </a:r>
          </a:p>
          <a:p>
            <a:r>
              <a:rPr lang="en-AU" dirty="0"/>
              <a:t>In Session tracking, client first makes a request for any servlet or any page, the container receives the request. </a:t>
            </a:r>
          </a:p>
          <a:p>
            <a:r>
              <a:rPr lang="en-AU" dirty="0"/>
              <a:t>The container then generates a unique identification, called Session ID, for that client and gives it back to the client along with the response. This ID gets stores on the client machine. Thereafter when the client sends a request again to the server, it also sends the session Id with the request. The container sees the Id and sends back the response. While seeing the ID the container recognizes that it is the same previous client making a request.</a:t>
            </a:r>
          </a:p>
          <a:p>
            <a:r>
              <a:rPr lang="en-AU" dirty="0"/>
              <a:t>Thus container identifies the client.</a:t>
            </a:r>
            <a:endParaRPr lang="en-US" dirty="0"/>
          </a:p>
        </p:txBody>
      </p:sp>
      <p:sp>
        <p:nvSpPr>
          <p:cNvPr id="4" name="Text Box 6"/>
          <p:cNvSpPr txBox="1">
            <a:spLocks noChangeArrowheads="1"/>
          </p:cNvSpPr>
          <p:nvPr/>
        </p:nvSpPr>
        <p:spPr bwMode="auto">
          <a:xfrm>
            <a:off x="152400" y="1295400"/>
            <a:ext cx="1428750" cy="2246769"/>
          </a:xfrm>
          <a:prstGeom prst="rect">
            <a:avLst/>
          </a:prstGeom>
          <a:noFill/>
          <a:ln w="9525">
            <a:noFill/>
            <a:miter lim="800000"/>
            <a:headEnd/>
            <a:tailEnd/>
          </a:ln>
        </p:spPr>
        <p:txBody>
          <a:bodyPr wrap="square">
            <a:spAutoFit/>
          </a:bodyPr>
          <a:lstStyle/>
          <a:p>
            <a:pPr>
              <a:lnSpc>
                <a:spcPct val="100000"/>
              </a:lnSpc>
            </a:pPr>
            <a:r>
              <a:rPr lang="en-US" sz="1000" dirty="0">
                <a:solidFill>
                  <a:schemeClr val="tx1"/>
                </a:solidFill>
                <a:latin typeface="Arial" panose="020B0604020202020204" pitchFamily="34" charset="0"/>
                <a:cs typeface="Arial" panose="020B0604020202020204" pitchFamily="34" charset="0"/>
              </a:rPr>
              <a:t>Explain the scenario of online shopping, what would happen if the client’s state was not maintained on the server ? What would be the content of the cart while order is processed.</a:t>
            </a:r>
          </a:p>
          <a:p>
            <a:pPr>
              <a:lnSpc>
                <a:spcPct val="100000"/>
              </a:lnSpc>
            </a:pPr>
            <a:r>
              <a:rPr lang="en-US" sz="1000" dirty="0">
                <a:solidFill>
                  <a:schemeClr val="tx1"/>
                </a:solidFill>
                <a:latin typeface="Arial" panose="020B0604020202020204" pitchFamily="34" charset="0"/>
                <a:cs typeface="Arial" panose="020B0604020202020204" pitchFamily="34" charset="0"/>
              </a:rPr>
              <a:t>Banking example also can be given with respect to the multiple transactions by the same account holder.</a:t>
            </a:r>
          </a:p>
        </p:txBody>
      </p:sp>
      <p:sp>
        <p:nvSpPr>
          <p:cNvPr id="3" name="Slide Image Placeholder 2"/>
          <p:cNvSpPr>
            <a:spLocks noGrp="1" noRot="1" noChangeAspect="1"/>
          </p:cNvSpPr>
          <p:nvPr>
            <p:ph type="sldImg"/>
          </p:nvPr>
        </p:nvSpPr>
        <p:spPr>
          <a:xfrm>
            <a:off x="1752600" y="768350"/>
            <a:ext cx="5113338" cy="3836988"/>
          </a:xfrm>
        </p:spPr>
      </p:sp>
    </p:spTree>
    <p:extLst>
      <p:ext uri="{BB962C8B-B14F-4D97-AF65-F5344CB8AC3E}">
        <p14:creationId xmlns:p14="http://schemas.microsoft.com/office/powerpoint/2010/main" val="110560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1" name="Rectangle 5"/>
          <p:cNvSpPr>
            <a:spLocks noGrp="1" noChangeArrowheads="1"/>
          </p:cNvSpPr>
          <p:nvPr>
            <p:ph type="body" idx="1"/>
          </p:nvPr>
        </p:nvSpPr>
        <p:spPr/>
        <p:txBody>
          <a:bodyPr>
            <a:normAutofit lnSpcReduction="10000"/>
          </a:bodyPr>
          <a:lstStyle/>
          <a:p>
            <a:r>
              <a:rPr lang="en-US" sz="1000" b="0" i="0" kern="1200" dirty="0" smtClean="0">
                <a:solidFill>
                  <a:schemeClr val="tx1"/>
                </a:solidFill>
                <a:effectLst/>
                <a:latin typeface="Arial" panose="020B0604020202020204" pitchFamily="34" charset="0"/>
                <a:ea typeface="+mn-ea"/>
                <a:cs typeface="Arial" pitchFamily="34" charset="0"/>
              </a:rPr>
              <a:t>Servlet API provides different kind of listeners for different types of Events. Listener interfaces declare methods to work with a group of similar events, for example we have </a:t>
            </a:r>
            <a:r>
              <a:rPr lang="en-US" sz="1000" b="0" i="0" kern="1200" dirty="0" err="1" smtClean="0">
                <a:solidFill>
                  <a:schemeClr val="tx1"/>
                </a:solidFill>
                <a:effectLst/>
                <a:latin typeface="Arial" panose="020B0604020202020204" pitchFamily="34" charset="0"/>
                <a:ea typeface="+mn-ea"/>
                <a:cs typeface="Arial" pitchFamily="34" charset="0"/>
              </a:rPr>
              <a:t>ServletContext</a:t>
            </a:r>
            <a:r>
              <a:rPr lang="en-US" sz="1000" b="0" i="0" kern="1200" dirty="0" smtClean="0">
                <a:solidFill>
                  <a:schemeClr val="tx1"/>
                </a:solidFill>
                <a:effectLst/>
                <a:latin typeface="Arial" panose="020B0604020202020204" pitchFamily="34" charset="0"/>
                <a:ea typeface="+mn-ea"/>
                <a:cs typeface="Arial" pitchFamily="34" charset="0"/>
              </a:rPr>
              <a:t> Listener to listen to startup and shutdown event of context. Every method in listener interface takes Event object as input. Event object works as a wrapper to provide specific object to the listeners.</a:t>
            </a:r>
          </a:p>
          <a:p>
            <a:r>
              <a:rPr lang="en-US" sz="1000" b="0" i="0" kern="1200" dirty="0" smtClean="0">
                <a:solidFill>
                  <a:schemeClr val="tx1"/>
                </a:solidFill>
                <a:effectLst/>
                <a:latin typeface="Arial" panose="020B0604020202020204" pitchFamily="34" charset="0"/>
                <a:ea typeface="+mn-ea"/>
                <a:cs typeface="Arial" pitchFamily="34" charset="0"/>
              </a:rPr>
              <a:t>Servlet API provides following event objects.</a:t>
            </a:r>
          </a:p>
          <a:p>
            <a:pPr lvl="1"/>
            <a:r>
              <a:rPr lang="en-US" sz="1000" b="1" i="0" kern="1200" dirty="0" err="1" smtClean="0">
                <a:solidFill>
                  <a:schemeClr val="tx1"/>
                </a:solidFill>
                <a:effectLst/>
                <a:latin typeface="Arial" panose="020B0604020202020204" pitchFamily="34" charset="0"/>
                <a:ea typeface="+mn-ea"/>
                <a:cs typeface="Arial" pitchFamily="34" charset="0"/>
              </a:rPr>
              <a:t>javax.servlet.AsyncEvent</a:t>
            </a:r>
            <a:r>
              <a:rPr lang="en-US" sz="1000" b="0" i="0" kern="1200" dirty="0" smtClean="0">
                <a:solidFill>
                  <a:schemeClr val="tx1"/>
                </a:solidFill>
                <a:effectLst/>
                <a:latin typeface="Arial" panose="020B0604020202020204" pitchFamily="34" charset="0"/>
                <a:ea typeface="+mn-ea"/>
                <a:cs typeface="Arial" pitchFamily="34" charset="0"/>
              </a:rPr>
              <a:t> – Event that gets fired when the asynchronous operation initiated on a </a:t>
            </a:r>
            <a:r>
              <a:rPr lang="en-US" sz="1000" b="0" i="0" kern="1200" dirty="0" err="1" smtClean="0">
                <a:solidFill>
                  <a:schemeClr val="tx1"/>
                </a:solidFill>
                <a:effectLst/>
                <a:latin typeface="Arial" panose="020B0604020202020204" pitchFamily="34" charset="0"/>
                <a:ea typeface="+mn-ea"/>
                <a:cs typeface="Arial" pitchFamily="34" charset="0"/>
              </a:rPr>
              <a:t>ServletRequest</a:t>
            </a:r>
            <a:r>
              <a:rPr lang="en-US" sz="1000" b="0" i="0" kern="1200" dirty="0" smtClean="0">
                <a:solidFill>
                  <a:schemeClr val="tx1"/>
                </a:solidFill>
                <a:effectLst/>
                <a:latin typeface="Arial" panose="020B0604020202020204" pitchFamily="34" charset="0"/>
                <a:ea typeface="+mn-ea"/>
                <a:cs typeface="Arial" pitchFamily="34" charset="0"/>
              </a:rPr>
              <a:t> (via a call to </a:t>
            </a:r>
            <a:r>
              <a:rPr lang="en-US" sz="1000" b="0" i="0" kern="1200" dirty="0" err="1" smtClean="0">
                <a:solidFill>
                  <a:schemeClr val="tx1"/>
                </a:solidFill>
                <a:effectLst/>
                <a:latin typeface="Arial" panose="020B0604020202020204" pitchFamily="34" charset="0"/>
                <a:ea typeface="+mn-ea"/>
                <a:cs typeface="Arial" pitchFamily="34" charset="0"/>
              </a:rPr>
              <a:t>ServletRequest#startAsync</a:t>
            </a:r>
            <a:r>
              <a:rPr lang="en-US" sz="1000" b="0" i="0" kern="1200" dirty="0" smtClean="0">
                <a:solidFill>
                  <a:schemeClr val="tx1"/>
                </a:solidFill>
                <a:effectLst/>
                <a:latin typeface="Arial" panose="020B0604020202020204" pitchFamily="34" charset="0"/>
                <a:ea typeface="+mn-ea"/>
                <a:cs typeface="Arial" pitchFamily="34" charset="0"/>
              </a:rPr>
              <a:t> or </a:t>
            </a:r>
            <a:r>
              <a:rPr lang="en-US" sz="1000" b="0" i="0" kern="1200" dirty="0" err="1" smtClean="0">
                <a:solidFill>
                  <a:schemeClr val="tx1"/>
                </a:solidFill>
                <a:effectLst/>
                <a:latin typeface="Arial" panose="020B0604020202020204" pitchFamily="34" charset="0"/>
                <a:ea typeface="+mn-ea"/>
                <a:cs typeface="Arial" pitchFamily="34" charset="0"/>
              </a:rPr>
              <a:t>ServletRequest#startAsync</a:t>
            </a:r>
            <a:r>
              <a:rPr lang="en-US" sz="1000" b="0" i="0" kern="1200" dirty="0" smtClean="0">
                <a:solidFill>
                  <a:schemeClr val="tx1"/>
                </a:solidFill>
                <a:effectLst/>
                <a:latin typeface="Arial" panose="020B0604020202020204" pitchFamily="34" charset="0"/>
                <a:ea typeface="+mn-ea"/>
                <a:cs typeface="Arial" pitchFamily="34" charset="0"/>
              </a:rPr>
              <a:t>(</a:t>
            </a:r>
            <a:r>
              <a:rPr lang="en-US" sz="1000" b="0" i="0" kern="1200" dirty="0" err="1" smtClean="0">
                <a:solidFill>
                  <a:schemeClr val="tx1"/>
                </a:solidFill>
                <a:effectLst/>
                <a:latin typeface="Arial" panose="020B0604020202020204" pitchFamily="34" charset="0"/>
                <a:ea typeface="+mn-ea"/>
                <a:cs typeface="Arial" pitchFamily="34" charset="0"/>
              </a:rPr>
              <a:t>ServletRequest</a:t>
            </a:r>
            <a:r>
              <a:rPr lang="en-US" sz="1000" b="0" i="0" kern="1200" dirty="0" smtClean="0">
                <a:solidFill>
                  <a:schemeClr val="tx1"/>
                </a:solidFill>
                <a:effectLst/>
                <a:latin typeface="Arial" panose="020B0604020202020204" pitchFamily="34" charset="0"/>
                <a:ea typeface="+mn-ea"/>
                <a:cs typeface="Arial" pitchFamily="34" charset="0"/>
              </a:rPr>
              <a:t>, </a:t>
            </a:r>
            <a:r>
              <a:rPr lang="en-US" sz="1000" b="0" i="0" kern="1200" dirty="0" err="1" smtClean="0">
                <a:solidFill>
                  <a:schemeClr val="tx1"/>
                </a:solidFill>
                <a:effectLst/>
                <a:latin typeface="Arial" panose="020B0604020202020204" pitchFamily="34" charset="0"/>
                <a:ea typeface="+mn-ea"/>
                <a:cs typeface="Arial" pitchFamily="34" charset="0"/>
              </a:rPr>
              <a:t>ServletResponse</a:t>
            </a:r>
            <a:r>
              <a:rPr lang="en-US" sz="1000" b="0" i="0" kern="1200" dirty="0" smtClean="0">
                <a:solidFill>
                  <a:schemeClr val="tx1"/>
                </a:solidFill>
                <a:effectLst/>
                <a:latin typeface="Arial" panose="020B0604020202020204" pitchFamily="34" charset="0"/>
                <a:ea typeface="+mn-ea"/>
                <a:cs typeface="Arial" pitchFamily="34" charset="0"/>
              </a:rPr>
              <a:t>)) has completed, timed out, or produced an error.</a:t>
            </a:r>
          </a:p>
          <a:p>
            <a:pPr lvl="1"/>
            <a:r>
              <a:rPr lang="en-US" sz="1000" b="1" i="0" kern="1200" dirty="0" err="1" smtClean="0">
                <a:solidFill>
                  <a:schemeClr val="tx1"/>
                </a:solidFill>
                <a:effectLst/>
                <a:latin typeface="Arial" panose="020B0604020202020204" pitchFamily="34" charset="0"/>
                <a:ea typeface="+mn-ea"/>
                <a:cs typeface="Arial" pitchFamily="34" charset="0"/>
              </a:rPr>
              <a:t>javax.servlet.http.HttpSessionBindingEvent</a:t>
            </a:r>
            <a:r>
              <a:rPr lang="en-US" sz="1000" b="0" i="0" kern="1200" dirty="0" smtClean="0">
                <a:solidFill>
                  <a:schemeClr val="tx1"/>
                </a:solidFill>
                <a:effectLst/>
                <a:latin typeface="Arial" panose="020B0604020202020204" pitchFamily="34" charset="0"/>
                <a:ea typeface="+mn-ea"/>
                <a:cs typeface="Arial" pitchFamily="34" charset="0"/>
              </a:rPr>
              <a:t> – Events of this type are either sent to an object that implements HttpSessionBindingListener when it is bound or unbound from a session, or to a HttpSessionAttributeListener that has been configured in the web.xml when any attribute is bound, unbound or replaced in a session.</a:t>
            </a:r>
            <a:br>
              <a:rPr lang="en-US" sz="1000" b="0" i="0" kern="1200" dirty="0" smtClean="0">
                <a:solidFill>
                  <a:schemeClr val="tx1"/>
                </a:solidFill>
                <a:effectLst/>
                <a:latin typeface="Arial" panose="020B0604020202020204" pitchFamily="34" charset="0"/>
                <a:ea typeface="+mn-ea"/>
                <a:cs typeface="Arial" pitchFamily="34" charset="0"/>
              </a:rPr>
            </a:br>
            <a:r>
              <a:rPr lang="en-US" sz="1000" b="0" i="0" kern="1200" dirty="0" smtClean="0">
                <a:solidFill>
                  <a:schemeClr val="tx1"/>
                </a:solidFill>
                <a:effectLst/>
                <a:latin typeface="Arial" panose="020B0604020202020204" pitchFamily="34" charset="0"/>
                <a:ea typeface="+mn-ea"/>
                <a:cs typeface="Arial" pitchFamily="34" charset="0"/>
              </a:rPr>
              <a:t>The session binds the object by a call to </a:t>
            </a:r>
            <a:r>
              <a:rPr lang="en-US" sz="1000" b="0" i="0" kern="1200" dirty="0" err="1" smtClean="0">
                <a:solidFill>
                  <a:schemeClr val="tx1"/>
                </a:solidFill>
                <a:effectLst/>
                <a:latin typeface="Arial" panose="020B0604020202020204" pitchFamily="34" charset="0"/>
                <a:ea typeface="+mn-ea"/>
                <a:cs typeface="Arial" pitchFamily="34" charset="0"/>
              </a:rPr>
              <a:t>HttpSession.setAttribute</a:t>
            </a:r>
            <a:r>
              <a:rPr lang="en-US" sz="1000" b="0" i="0" kern="1200" dirty="0" smtClean="0">
                <a:solidFill>
                  <a:schemeClr val="tx1"/>
                </a:solidFill>
                <a:effectLst/>
                <a:latin typeface="Arial" panose="020B0604020202020204" pitchFamily="34" charset="0"/>
                <a:ea typeface="+mn-ea"/>
                <a:cs typeface="Arial" pitchFamily="34" charset="0"/>
              </a:rPr>
              <a:t> and unbinds the object by a call to </a:t>
            </a:r>
            <a:r>
              <a:rPr lang="en-US" sz="1000" b="0" i="0" kern="1200" dirty="0" err="1" smtClean="0">
                <a:solidFill>
                  <a:schemeClr val="tx1"/>
                </a:solidFill>
                <a:effectLst/>
                <a:latin typeface="Arial" panose="020B0604020202020204" pitchFamily="34" charset="0"/>
                <a:ea typeface="+mn-ea"/>
                <a:cs typeface="Arial" pitchFamily="34" charset="0"/>
              </a:rPr>
              <a:t>HttpSession.removeAttribute</a:t>
            </a:r>
            <a:r>
              <a:rPr lang="en-US" sz="1000" b="0" i="0" kern="1200" dirty="0" smtClean="0">
                <a:solidFill>
                  <a:schemeClr val="tx1"/>
                </a:solidFill>
                <a:effectLst/>
                <a:latin typeface="Arial" panose="020B0604020202020204" pitchFamily="34" charset="0"/>
                <a:ea typeface="+mn-ea"/>
                <a:cs typeface="Arial" pitchFamily="34" charset="0"/>
              </a:rPr>
              <a:t>.</a:t>
            </a:r>
            <a:br>
              <a:rPr lang="en-US" sz="1000" b="0" i="0" kern="1200" dirty="0" smtClean="0">
                <a:solidFill>
                  <a:schemeClr val="tx1"/>
                </a:solidFill>
                <a:effectLst/>
                <a:latin typeface="Arial" panose="020B0604020202020204" pitchFamily="34" charset="0"/>
                <a:ea typeface="+mn-ea"/>
                <a:cs typeface="Arial" pitchFamily="34" charset="0"/>
              </a:rPr>
            </a:br>
            <a:r>
              <a:rPr lang="en-US" sz="1000" b="0" i="0" kern="1200" dirty="0" smtClean="0">
                <a:solidFill>
                  <a:schemeClr val="tx1"/>
                </a:solidFill>
                <a:effectLst/>
                <a:latin typeface="Arial" panose="020B0604020202020204" pitchFamily="34" charset="0"/>
                <a:ea typeface="+mn-ea"/>
                <a:cs typeface="Arial" pitchFamily="34" charset="0"/>
              </a:rPr>
              <a:t>We can use this event for cleanup activities when object is removed from session.</a:t>
            </a:r>
          </a:p>
          <a:p>
            <a:pPr lvl="1"/>
            <a:r>
              <a:rPr lang="en-US" sz="1000" b="1" i="0" kern="1200" dirty="0" err="1" smtClean="0">
                <a:solidFill>
                  <a:schemeClr val="tx1"/>
                </a:solidFill>
                <a:effectLst/>
                <a:latin typeface="Arial" panose="020B0604020202020204" pitchFamily="34" charset="0"/>
                <a:ea typeface="+mn-ea"/>
                <a:cs typeface="Arial" pitchFamily="34" charset="0"/>
              </a:rPr>
              <a:t>javax.servlet.http.HttpSessionEvent</a:t>
            </a:r>
            <a:r>
              <a:rPr lang="en-US" sz="1000" b="0" i="0" kern="1200" dirty="0" smtClean="0">
                <a:solidFill>
                  <a:schemeClr val="tx1"/>
                </a:solidFill>
                <a:effectLst/>
                <a:latin typeface="Arial" panose="020B0604020202020204" pitchFamily="34" charset="0"/>
                <a:ea typeface="+mn-ea"/>
                <a:cs typeface="Arial" pitchFamily="34" charset="0"/>
              </a:rPr>
              <a:t> – This is the class representing event notifications for changes to sessions within a web application.</a:t>
            </a:r>
          </a:p>
          <a:p>
            <a:pPr lvl="1"/>
            <a:r>
              <a:rPr lang="en-US" sz="1000" b="1" i="0" kern="1200" dirty="0" err="1" smtClean="0">
                <a:solidFill>
                  <a:schemeClr val="tx1"/>
                </a:solidFill>
                <a:effectLst/>
                <a:latin typeface="Arial" panose="020B0604020202020204" pitchFamily="34" charset="0"/>
                <a:ea typeface="+mn-ea"/>
                <a:cs typeface="Arial" pitchFamily="34" charset="0"/>
              </a:rPr>
              <a:t>javax.servlet.ServletContextAttributeEvent</a:t>
            </a:r>
            <a:r>
              <a:rPr lang="en-US" sz="1000" b="0" i="0" kern="1200" dirty="0" smtClean="0">
                <a:solidFill>
                  <a:schemeClr val="tx1"/>
                </a:solidFill>
                <a:effectLst/>
                <a:latin typeface="Arial" panose="020B0604020202020204" pitchFamily="34" charset="0"/>
                <a:ea typeface="+mn-ea"/>
                <a:cs typeface="Arial" pitchFamily="34" charset="0"/>
              </a:rPr>
              <a:t> – Event class for notifications about changes to the attributes of the </a:t>
            </a:r>
            <a:r>
              <a:rPr lang="en-US" sz="1000" b="0" i="0" kern="1200" dirty="0" err="1" smtClean="0">
                <a:solidFill>
                  <a:schemeClr val="tx1"/>
                </a:solidFill>
                <a:effectLst/>
                <a:latin typeface="Arial" panose="020B0604020202020204" pitchFamily="34" charset="0"/>
                <a:ea typeface="+mn-ea"/>
                <a:cs typeface="Arial" pitchFamily="34" charset="0"/>
              </a:rPr>
              <a:t>ServletContext</a:t>
            </a:r>
            <a:r>
              <a:rPr lang="en-US" sz="1000" b="0" i="0" kern="1200" dirty="0" smtClean="0">
                <a:solidFill>
                  <a:schemeClr val="tx1"/>
                </a:solidFill>
                <a:effectLst/>
                <a:latin typeface="Arial" panose="020B0604020202020204" pitchFamily="34" charset="0"/>
                <a:ea typeface="+mn-ea"/>
                <a:cs typeface="Arial" pitchFamily="34" charset="0"/>
              </a:rPr>
              <a:t> of a web application.</a:t>
            </a:r>
          </a:p>
          <a:p>
            <a:pPr lvl="1"/>
            <a:r>
              <a:rPr lang="en-US" sz="1000" b="1" i="0" kern="1200" dirty="0" err="1" smtClean="0">
                <a:solidFill>
                  <a:schemeClr val="tx1"/>
                </a:solidFill>
                <a:effectLst/>
                <a:latin typeface="Arial" panose="020B0604020202020204" pitchFamily="34" charset="0"/>
                <a:ea typeface="+mn-ea"/>
                <a:cs typeface="Arial" pitchFamily="34" charset="0"/>
              </a:rPr>
              <a:t>javax.servlet.ServletContextEvent</a:t>
            </a:r>
            <a:r>
              <a:rPr lang="en-US" sz="1000" b="0" i="0" kern="1200" dirty="0" smtClean="0">
                <a:solidFill>
                  <a:schemeClr val="tx1"/>
                </a:solidFill>
                <a:effectLst/>
                <a:latin typeface="Arial" panose="020B0604020202020204" pitchFamily="34" charset="0"/>
                <a:ea typeface="+mn-ea"/>
                <a:cs typeface="Arial" pitchFamily="34" charset="0"/>
              </a:rPr>
              <a:t> – This is the event class for notifications about changes to the servlet context of a web application.</a:t>
            </a:r>
          </a:p>
          <a:p>
            <a:pPr lvl="1"/>
            <a:r>
              <a:rPr lang="en-US" sz="1000" b="1" i="0" kern="1200" dirty="0" err="1" smtClean="0">
                <a:solidFill>
                  <a:schemeClr val="tx1"/>
                </a:solidFill>
                <a:effectLst/>
                <a:latin typeface="Arial" panose="020B0604020202020204" pitchFamily="34" charset="0"/>
                <a:ea typeface="+mn-ea"/>
                <a:cs typeface="Arial" pitchFamily="34" charset="0"/>
              </a:rPr>
              <a:t>javax.servlet.ServletRequestEvent</a:t>
            </a:r>
            <a:r>
              <a:rPr lang="en-US" sz="1000" b="0" i="0" kern="1200" dirty="0" smtClean="0">
                <a:solidFill>
                  <a:schemeClr val="tx1"/>
                </a:solidFill>
                <a:effectLst/>
                <a:latin typeface="Arial" panose="020B0604020202020204" pitchFamily="34" charset="0"/>
                <a:ea typeface="+mn-ea"/>
                <a:cs typeface="Arial" pitchFamily="34" charset="0"/>
              </a:rPr>
              <a:t> – Events of this kind indicate lifecycle events for a </a:t>
            </a:r>
            <a:r>
              <a:rPr lang="en-US" sz="1000" b="0" i="0" kern="1200" dirty="0" err="1" smtClean="0">
                <a:solidFill>
                  <a:schemeClr val="tx1"/>
                </a:solidFill>
                <a:effectLst/>
                <a:latin typeface="Arial" panose="020B0604020202020204" pitchFamily="34" charset="0"/>
                <a:ea typeface="+mn-ea"/>
                <a:cs typeface="Arial" pitchFamily="34" charset="0"/>
              </a:rPr>
              <a:t>ServletRequest</a:t>
            </a:r>
            <a:r>
              <a:rPr lang="en-US" sz="1000" b="0" i="0" kern="1200" dirty="0" smtClean="0">
                <a:solidFill>
                  <a:schemeClr val="tx1"/>
                </a:solidFill>
                <a:effectLst/>
                <a:latin typeface="Arial" panose="020B0604020202020204" pitchFamily="34" charset="0"/>
                <a:ea typeface="+mn-ea"/>
                <a:cs typeface="Arial" pitchFamily="34" charset="0"/>
              </a:rPr>
              <a:t>. The source of the event is the </a:t>
            </a:r>
            <a:r>
              <a:rPr lang="en-US" sz="1000" b="0" i="0" kern="1200" dirty="0" err="1" smtClean="0">
                <a:solidFill>
                  <a:schemeClr val="tx1"/>
                </a:solidFill>
                <a:effectLst/>
                <a:latin typeface="Arial" panose="020B0604020202020204" pitchFamily="34" charset="0"/>
                <a:ea typeface="+mn-ea"/>
                <a:cs typeface="Arial" pitchFamily="34" charset="0"/>
              </a:rPr>
              <a:t>ServletContext</a:t>
            </a:r>
            <a:r>
              <a:rPr lang="en-US" sz="1000" b="0" i="0" kern="1200" dirty="0" smtClean="0">
                <a:solidFill>
                  <a:schemeClr val="tx1"/>
                </a:solidFill>
                <a:effectLst/>
                <a:latin typeface="Arial" panose="020B0604020202020204" pitchFamily="34" charset="0"/>
                <a:ea typeface="+mn-ea"/>
                <a:cs typeface="Arial" pitchFamily="34" charset="0"/>
              </a:rPr>
              <a:t> of this web application.</a:t>
            </a:r>
          </a:p>
          <a:p>
            <a:pPr lvl="1"/>
            <a:r>
              <a:rPr lang="en-US" sz="1000" b="1" i="0" kern="1200" dirty="0" err="1" smtClean="0">
                <a:solidFill>
                  <a:schemeClr val="tx1"/>
                </a:solidFill>
                <a:effectLst/>
                <a:latin typeface="Arial" panose="020B0604020202020204" pitchFamily="34" charset="0"/>
                <a:ea typeface="+mn-ea"/>
                <a:cs typeface="Arial" pitchFamily="34" charset="0"/>
              </a:rPr>
              <a:t>javax.servlet.ServletRequestAttributeEvent</a:t>
            </a:r>
            <a:r>
              <a:rPr lang="en-US" sz="1000" b="0" i="0" kern="1200" dirty="0" smtClean="0">
                <a:solidFill>
                  <a:schemeClr val="tx1"/>
                </a:solidFill>
                <a:effectLst/>
                <a:latin typeface="Arial" panose="020B0604020202020204" pitchFamily="34" charset="0"/>
                <a:ea typeface="+mn-ea"/>
                <a:cs typeface="Arial" pitchFamily="34" charset="0"/>
              </a:rPr>
              <a:t> – This is the event class for notifications of changes to the attributes of the servlet request in an application.</a:t>
            </a:r>
            <a:endParaRPr lang="en-US" sz="1000" b="0" i="0" kern="1200" dirty="0">
              <a:solidFill>
                <a:schemeClr val="tx1"/>
              </a:solidFill>
              <a:effectLst/>
              <a:latin typeface="Arial" panose="020B0604020202020204" pitchFamily="34" charset="0"/>
              <a:ea typeface="+mn-ea"/>
              <a:cs typeface="Arial" pitchFamily="34" charset="0"/>
            </a:endParaRPr>
          </a:p>
        </p:txBody>
      </p:sp>
      <p:sp>
        <p:nvSpPr>
          <p:cNvPr id="4" name="Text Box 6"/>
          <p:cNvSpPr txBox="1">
            <a:spLocks noChangeArrowheads="1"/>
          </p:cNvSpPr>
          <p:nvPr/>
        </p:nvSpPr>
        <p:spPr bwMode="auto">
          <a:xfrm>
            <a:off x="152400" y="1295400"/>
            <a:ext cx="1333500" cy="1169551"/>
          </a:xfrm>
          <a:prstGeom prst="rect">
            <a:avLst/>
          </a:prstGeom>
          <a:noFill/>
          <a:ln w="9525">
            <a:noFill/>
            <a:miter lim="800000"/>
            <a:headEnd/>
            <a:tailEnd/>
          </a:ln>
        </p:spPr>
        <p:txBody>
          <a:bodyPr wrap="square">
            <a:spAutoFit/>
          </a:bodyPr>
          <a:lstStyle/>
          <a:p>
            <a:pPr>
              <a:lnSpc>
                <a:spcPct val="100000"/>
              </a:lnSpc>
            </a:pPr>
            <a:r>
              <a:rPr lang="en-US" sz="1000" dirty="0">
                <a:solidFill>
                  <a:schemeClr val="tx1"/>
                </a:solidFill>
                <a:latin typeface="Arial" panose="020B0604020202020204" pitchFamily="34" charset="0"/>
                <a:cs typeface="Arial" panose="020B0604020202020204" pitchFamily="34" charset="0"/>
              </a:rPr>
              <a:t>Explain reason behind session tracking. Exhibit that Http is a stateless protocol and thus the need for session tracking</a:t>
            </a:r>
          </a:p>
        </p:txBody>
      </p:sp>
      <p:sp>
        <p:nvSpPr>
          <p:cNvPr id="3" name="Slide Image Placeholder 2"/>
          <p:cNvSpPr>
            <a:spLocks noGrp="1" noRot="1" noChangeAspect="1"/>
          </p:cNvSpPr>
          <p:nvPr>
            <p:ph type="sldImg"/>
          </p:nvPr>
        </p:nvSpPr>
        <p:spPr>
          <a:xfrm>
            <a:off x="1752600" y="768350"/>
            <a:ext cx="5113338" cy="3836988"/>
          </a:xfrm>
        </p:spPr>
      </p:sp>
    </p:spTree>
    <p:extLst>
      <p:ext uri="{BB962C8B-B14F-4D97-AF65-F5344CB8AC3E}">
        <p14:creationId xmlns:p14="http://schemas.microsoft.com/office/powerpoint/2010/main" val="1159381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11"/>
          <p:cNvSpPr>
            <a:spLocks noGrp="1" noChangeArrowheads="1"/>
          </p:cNvSpPr>
          <p:nvPr>
            <p:ph type="body" idx="1"/>
          </p:nvPr>
        </p:nvSpPr>
        <p:spPr/>
        <p:txBody>
          <a:bodyPr/>
          <a:lstStyle/>
          <a:p>
            <a:r>
              <a:rPr lang="en-US" sz="1000" b="0" i="0" kern="1200" dirty="0" smtClean="0">
                <a:solidFill>
                  <a:schemeClr val="tx1"/>
                </a:solidFill>
                <a:effectLst/>
                <a:latin typeface="Arial" panose="020B0604020202020204" pitchFamily="34" charset="0"/>
                <a:ea typeface="+mn-ea"/>
                <a:cs typeface="Arial" pitchFamily="34" charset="0"/>
              </a:rPr>
              <a:t>Servlet API provides following Listener interfaces.</a:t>
            </a:r>
          </a:p>
          <a:p>
            <a:pPr lvl="1"/>
            <a:r>
              <a:rPr lang="en-US" sz="1000" b="1" i="0" kern="1200" dirty="0" err="1" smtClean="0">
                <a:solidFill>
                  <a:schemeClr val="tx1"/>
                </a:solidFill>
                <a:effectLst/>
                <a:latin typeface="Arial" panose="020B0604020202020204" pitchFamily="34" charset="0"/>
                <a:ea typeface="+mn-ea"/>
                <a:cs typeface="Arial" pitchFamily="34" charset="0"/>
              </a:rPr>
              <a:t>javax.servlet.AsyncListener</a:t>
            </a:r>
            <a:r>
              <a:rPr lang="en-US" sz="1000" b="0" i="0" kern="1200" dirty="0" smtClean="0">
                <a:solidFill>
                  <a:schemeClr val="tx1"/>
                </a:solidFill>
                <a:effectLst/>
                <a:latin typeface="Arial" panose="020B0604020202020204" pitchFamily="34" charset="0"/>
                <a:ea typeface="+mn-ea"/>
                <a:cs typeface="Arial" pitchFamily="34" charset="0"/>
              </a:rPr>
              <a:t> – Listener that will be notified in the event that an asynchronous operation initiated on a </a:t>
            </a:r>
            <a:r>
              <a:rPr lang="en-US" sz="1000" b="0" i="0" kern="1200" dirty="0" err="1" smtClean="0">
                <a:solidFill>
                  <a:schemeClr val="tx1"/>
                </a:solidFill>
                <a:effectLst/>
                <a:latin typeface="Arial" panose="020B0604020202020204" pitchFamily="34" charset="0"/>
                <a:ea typeface="+mn-ea"/>
                <a:cs typeface="Arial" pitchFamily="34" charset="0"/>
              </a:rPr>
              <a:t>ServletRequest</a:t>
            </a:r>
            <a:r>
              <a:rPr lang="en-US" sz="1000" b="0" i="0" kern="1200" dirty="0" smtClean="0">
                <a:solidFill>
                  <a:schemeClr val="tx1"/>
                </a:solidFill>
                <a:effectLst/>
                <a:latin typeface="Arial" panose="020B0604020202020204" pitchFamily="34" charset="0"/>
                <a:ea typeface="+mn-ea"/>
                <a:cs typeface="Arial" pitchFamily="34" charset="0"/>
              </a:rPr>
              <a:t> to which the listener had been added has completed, timed out, or resulted in an error.</a:t>
            </a:r>
          </a:p>
          <a:p>
            <a:pPr lvl="1"/>
            <a:r>
              <a:rPr lang="en-US" sz="1000" b="1" i="0" kern="1200" dirty="0" err="1" smtClean="0">
                <a:solidFill>
                  <a:schemeClr val="tx1"/>
                </a:solidFill>
                <a:effectLst/>
                <a:latin typeface="Arial" panose="020B0604020202020204" pitchFamily="34" charset="0"/>
                <a:ea typeface="+mn-ea"/>
                <a:cs typeface="Arial" pitchFamily="34" charset="0"/>
              </a:rPr>
              <a:t>javax.servlet.ServletContextListener</a:t>
            </a:r>
            <a:r>
              <a:rPr lang="en-US" sz="1000" b="0" i="0" kern="1200" dirty="0" smtClean="0">
                <a:solidFill>
                  <a:schemeClr val="tx1"/>
                </a:solidFill>
                <a:effectLst/>
                <a:latin typeface="Arial" panose="020B0604020202020204" pitchFamily="34" charset="0"/>
                <a:ea typeface="+mn-ea"/>
                <a:cs typeface="Arial" pitchFamily="34" charset="0"/>
              </a:rPr>
              <a:t> – Interface for receiving notification events about </a:t>
            </a:r>
            <a:r>
              <a:rPr lang="en-US" sz="1000" b="0" i="0" kern="1200" dirty="0" err="1" smtClean="0">
                <a:solidFill>
                  <a:schemeClr val="tx1"/>
                </a:solidFill>
                <a:effectLst/>
                <a:latin typeface="Arial" panose="020B0604020202020204" pitchFamily="34" charset="0"/>
                <a:ea typeface="+mn-ea"/>
                <a:cs typeface="Arial" pitchFamily="34" charset="0"/>
              </a:rPr>
              <a:t>ServletContext</a:t>
            </a:r>
            <a:r>
              <a:rPr lang="en-US" sz="1000" b="0" i="0" kern="1200" dirty="0" smtClean="0">
                <a:solidFill>
                  <a:schemeClr val="tx1"/>
                </a:solidFill>
                <a:effectLst/>
                <a:latin typeface="Arial" panose="020B0604020202020204" pitchFamily="34" charset="0"/>
                <a:ea typeface="+mn-ea"/>
                <a:cs typeface="Arial" pitchFamily="34" charset="0"/>
              </a:rPr>
              <a:t> lifecycle changes.</a:t>
            </a:r>
          </a:p>
          <a:p>
            <a:pPr lvl="1"/>
            <a:r>
              <a:rPr lang="en-US" sz="1000" b="1" i="0" kern="1200" dirty="0" err="1" smtClean="0">
                <a:solidFill>
                  <a:schemeClr val="tx1"/>
                </a:solidFill>
                <a:effectLst/>
                <a:latin typeface="Arial" panose="020B0604020202020204" pitchFamily="34" charset="0"/>
                <a:ea typeface="+mn-ea"/>
                <a:cs typeface="Arial" pitchFamily="34" charset="0"/>
              </a:rPr>
              <a:t>javax.servlet.ServletContextAttributeListener</a:t>
            </a:r>
            <a:r>
              <a:rPr lang="en-US" sz="1000" b="0" i="0" kern="1200" dirty="0" smtClean="0">
                <a:solidFill>
                  <a:schemeClr val="tx1"/>
                </a:solidFill>
                <a:effectLst/>
                <a:latin typeface="Arial" panose="020B0604020202020204" pitchFamily="34" charset="0"/>
                <a:ea typeface="+mn-ea"/>
                <a:cs typeface="Arial" pitchFamily="34" charset="0"/>
              </a:rPr>
              <a:t> – Interface for receiving notification events about </a:t>
            </a:r>
            <a:r>
              <a:rPr lang="en-US" sz="1000" b="0" i="0" kern="1200" dirty="0" err="1" smtClean="0">
                <a:solidFill>
                  <a:schemeClr val="tx1"/>
                </a:solidFill>
                <a:effectLst/>
                <a:latin typeface="Arial" panose="020B0604020202020204" pitchFamily="34" charset="0"/>
                <a:ea typeface="+mn-ea"/>
                <a:cs typeface="Arial" pitchFamily="34" charset="0"/>
              </a:rPr>
              <a:t>ServletContext</a:t>
            </a:r>
            <a:r>
              <a:rPr lang="en-US" sz="1000" b="0" i="0" kern="1200" dirty="0" smtClean="0">
                <a:solidFill>
                  <a:schemeClr val="tx1"/>
                </a:solidFill>
                <a:effectLst/>
                <a:latin typeface="Arial" panose="020B0604020202020204" pitchFamily="34" charset="0"/>
                <a:ea typeface="+mn-ea"/>
                <a:cs typeface="Arial" pitchFamily="34" charset="0"/>
              </a:rPr>
              <a:t> attribute changes.</a:t>
            </a:r>
          </a:p>
          <a:p>
            <a:pPr lvl="1"/>
            <a:r>
              <a:rPr lang="en-US" sz="1000" b="1" i="0" kern="1200" dirty="0" err="1" smtClean="0">
                <a:solidFill>
                  <a:schemeClr val="tx1"/>
                </a:solidFill>
                <a:effectLst/>
                <a:latin typeface="Arial" panose="020B0604020202020204" pitchFamily="34" charset="0"/>
                <a:ea typeface="+mn-ea"/>
                <a:cs typeface="Arial" pitchFamily="34" charset="0"/>
              </a:rPr>
              <a:t>javax.servlet.ServletRequestListener</a:t>
            </a:r>
            <a:r>
              <a:rPr lang="en-US" sz="1000" b="0" i="0" kern="1200" dirty="0" smtClean="0">
                <a:solidFill>
                  <a:schemeClr val="tx1"/>
                </a:solidFill>
                <a:effectLst/>
                <a:latin typeface="Arial" panose="020B0604020202020204" pitchFamily="34" charset="0"/>
                <a:ea typeface="+mn-ea"/>
                <a:cs typeface="Arial" pitchFamily="34" charset="0"/>
              </a:rPr>
              <a:t> – Interface for receiving notification events about requests coming into and going out of scope of a web application.</a:t>
            </a:r>
          </a:p>
          <a:p>
            <a:pPr lvl="1"/>
            <a:r>
              <a:rPr lang="en-US" sz="1000" b="1" i="0" kern="1200" dirty="0" err="1" smtClean="0">
                <a:solidFill>
                  <a:schemeClr val="tx1"/>
                </a:solidFill>
                <a:effectLst/>
                <a:latin typeface="Arial" panose="020B0604020202020204" pitchFamily="34" charset="0"/>
                <a:ea typeface="+mn-ea"/>
                <a:cs typeface="Arial" pitchFamily="34" charset="0"/>
              </a:rPr>
              <a:t>javax.servlet.ServletRequestAttributeListener</a:t>
            </a:r>
            <a:r>
              <a:rPr lang="en-US" sz="1000" b="0" i="0" kern="1200" dirty="0" smtClean="0">
                <a:solidFill>
                  <a:schemeClr val="tx1"/>
                </a:solidFill>
                <a:effectLst/>
                <a:latin typeface="Arial" panose="020B0604020202020204" pitchFamily="34" charset="0"/>
                <a:ea typeface="+mn-ea"/>
                <a:cs typeface="Arial" pitchFamily="34" charset="0"/>
              </a:rPr>
              <a:t> – Interface for receiving notification events about </a:t>
            </a:r>
            <a:r>
              <a:rPr lang="en-US" sz="1000" b="0" i="0" kern="1200" dirty="0" err="1" smtClean="0">
                <a:solidFill>
                  <a:schemeClr val="tx1"/>
                </a:solidFill>
                <a:effectLst/>
                <a:latin typeface="Arial" panose="020B0604020202020204" pitchFamily="34" charset="0"/>
                <a:ea typeface="+mn-ea"/>
                <a:cs typeface="Arial" pitchFamily="34" charset="0"/>
              </a:rPr>
              <a:t>ServletRequest</a:t>
            </a:r>
            <a:r>
              <a:rPr lang="en-US" sz="1000" b="0" i="0" kern="1200" dirty="0" smtClean="0">
                <a:solidFill>
                  <a:schemeClr val="tx1"/>
                </a:solidFill>
                <a:effectLst/>
                <a:latin typeface="Arial" panose="020B0604020202020204" pitchFamily="34" charset="0"/>
                <a:ea typeface="+mn-ea"/>
                <a:cs typeface="Arial" pitchFamily="34" charset="0"/>
              </a:rPr>
              <a:t> attribute changes.</a:t>
            </a:r>
          </a:p>
          <a:p>
            <a:pPr lvl="1"/>
            <a:r>
              <a:rPr lang="en-US" sz="1000" b="1" i="0" kern="1200" dirty="0" err="1" smtClean="0">
                <a:solidFill>
                  <a:schemeClr val="tx1"/>
                </a:solidFill>
                <a:effectLst/>
                <a:latin typeface="Arial" panose="020B0604020202020204" pitchFamily="34" charset="0"/>
                <a:ea typeface="+mn-ea"/>
                <a:cs typeface="Arial" pitchFamily="34" charset="0"/>
              </a:rPr>
              <a:t>javax.servlet.http.HttpSessionListener</a:t>
            </a:r>
            <a:r>
              <a:rPr lang="en-US" sz="1000" b="0" i="0" kern="1200" dirty="0" smtClean="0">
                <a:solidFill>
                  <a:schemeClr val="tx1"/>
                </a:solidFill>
                <a:effectLst/>
                <a:latin typeface="Arial" panose="020B0604020202020204" pitchFamily="34" charset="0"/>
                <a:ea typeface="+mn-ea"/>
                <a:cs typeface="Arial" pitchFamily="34" charset="0"/>
              </a:rPr>
              <a:t> – Interface for receiving notification events about </a:t>
            </a:r>
            <a:r>
              <a:rPr lang="en-US" sz="1000" b="0" i="0" kern="1200" dirty="0" err="1" smtClean="0">
                <a:solidFill>
                  <a:schemeClr val="tx1"/>
                </a:solidFill>
                <a:effectLst/>
                <a:latin typeface="Arial" panose="020B0604020202020204" pitchFamily="34" charset="0"/>
                <a:ea typeface="+mn-ea"/>
                <a:cs typeface="Arial" pitchFamily="34" charset="0"/>
              </a:rPr>
              <a:t>HttpSession</a:t>
            </a:r>
            <a:r>
              <a:rPr lang="en-US" sz="1000" b="0" i="0" kern="1200" dirty="0" smtClean="0">
                <a:solidFill>
                  <a:schemeClr val="tx1"/>
                </a:solidFill>
                <a:effectLst/>
                <a:latin typeface="Arial" panose="020B0604020202020204" pitchFamily="34" charset="0"/>
                <a:ea typeface="+mn-ea"/>
                <a:cs typeface="Arial" pitchFamily="34" charset="0"/>
              </a:rPr>
              <a:t> lifecycle changes.</a:t>
            </a:r>
          </a:p>
          <a:p>
            <a:pPr lvl="1"/>
            <a:r>
              <a:rPr lang="en-US" sz="1000" b="1" i="0" kern="1200" dirty="0" err="1" smtClean="0">
                <a:solidFill>
                  <a:schemeClr val="tx1"/>
                </a:solidFill>
                <a:effectLst/>
                <a:latin typeface="Arial" panose="020B0604020202020204" pitchFamily="34" charset="0"/>
                <a:ea typeface="+mn-ea"/>
                <a:cs typeface="Arial" pitchFamily="34" charset="0"/>
              </a:rPr>
              <a:t>javax.servlet.http.HttpSessionBindingListener</a:t>
            </a:r>
            <a:r>
              <a:rPr lang="en-US" sz="1000" b="0" i="0" kern="1200" dirty="0" smtClean="0">
                <a:solidFill>
                  <a:schemeClr val="tx1"/>
                </a:solidFill>
                <a:effectLst/>
                <a:latin typeface="Arial" panose="020B0604020202020204" pitchFamily="34" charset="0"/>
                <a:ea typeface="+mn-ea"/>
                <a:cs typeface="Arial" pitchFamily="34" charset="0"/>
              </a:rPr>
              <a:t> – Causes an object to be notified when it is bound to or unbound from a session.</a:t>
            </a:r>
          </a:p>
          <a:p>
            <a:pPr lvl="1"/>
            <a:r>
              <a:rPr lang="en-US" sz="1000" b="1" i="0" kern="1200" dirty="0" err="1" smtClean="0">
                <a:solidFill>
                  <a:schemeClr val="tx1"/>
                </a:solidFill>
                <a:effectLst/>
                <a:latin typeface="Arial" panose="020B0604020202020204" pitchFamily="34" charset="0"/>
                <a:ea typeface="+mn-ea"/>
                <a:cs typeface="Arial" pitchFamily="34" charset="0"/>
              </a:rPr>
              <a:t>javax.servlet.http.HttpSessionAttributeListener</a:t>
            </a:r>
            <a:r>
              <a:rPr lang="en-US" sz="1000" b="0" i="0" kern="1200" dirty="0" smtClean="0">
                <a:solidFill>
                  <a:schemeClr val="tx1"/>
                </a:solidFill>
                <a:effectLst/>
                <a:latin typeface="Arial" panose="020B0604020202020204" pitchFamily="34" charset="0"/>
                <a:ea typeface="+mn-ea"/>
                <a:cs typeface="Arial" pitchFamily="34" charset="0"/>
              </a:rPr>
              <a:t> – Interface for receiving notification events about </a:t>
            </a:r>
            <a:r>
              <a:rPr lang="en-US" sz="1000" b="0" i="0" kern="1200" dirty="0" err="1" smtClean="0">
                <a:solidFill>
                  <a:schemeClr val="tx1"/>
                </a:solidFill>
                <a:effectLst/>
                <a:latin typeface="Arial" panose="020B0604020202020204" pitchFamily="34" charset="0"/>
                <a:ea typeface="+mn-ea"/>
                <a:cs typeface="Arial" pitchFamily="34" charset="0"/>
              </a:rPr>
              <a:t>HttpSession</a:t>
            </a:r>
            <a:r>
              <a:rPr lang="en-US" sz="1000" b="0" i="0" kern="1200" dirty="0" smtClean="0">
                <a:solidFill>
                  <a:schemeClr val="tx1"/>
                </a:solidFill>
                <a:effectLst/>
                <a:latin typeface="Arial" panose="020B0604020202020204" pitchFamily="34" charset="0"/>
                <a:ea typeface="+mn-ea"/>
                <a:cs typeface="Arial" pitchFamily="34" charset="0"/>
              </a:rPr>
              <a:t> attribute changes.</a:t>
            </a:r>
          </a:p>
          <a:p>
            <a:pPr lvl="1"/>
            <a:r>
              <a:rPr lang="en-US" sz="1000" b="1" i="0" kern="1200" dirty="0" err="1" smtClean="0">
                <a:solidFill>
                  <a:schemeClr val="tx1"/>
                </a:solidFill>
                <a:effectLst/>
                <a:latin typeface="Arial" panose="020B0604020202020204" pitchFamily="34" charset="0"/>
                <a:ea typeface="+mn-ea"/>
                <a:cs typeface="Arial" pitchFamily="34" charset="0"/>
              </a:rPr>
              <a:t>javax.servlet.http.HttpSessionActivationListener</a:t>
            </a:r>
            <a:r>
              <a:rPr lang="en-US" sz="1000" b="0" i="0" kern="1200" dirty="0" smtClean="0">
                <a:solidFill>
                  <a:schemeClr val="tx1"/>
                </a:solidFill>
                <a:effectLst/>
                <a:latin typeface="Arial" panose="020B0604020202020204" pitchFamily="34" charset="0"/>
                <a:ea typeface="+mn-ea"/>
                <a:cs typeface="Arial" pitchFamily="34" charset="0"/>
              </a:rPr>
              <a:t> – Objects that are bound to a session may listen to container events notifying them that sessions will be passivated and that session will be activated. A container that migrates session between VMs or persists sessions is required to notify all attributes bound to sessions implementing HttpSessionActivationListener.</a:t>
            </a:r>
            <a:endParaRPr lang="en-US" sz="1000" b="0" i="0" kern="1200" dirty="0">
              <a:solidFill>
                <a:schemeClr val="tx1"/>
              </a:solidFill>
              <a:effectLst/>
              <a:latin typeface="Arial" panose="020B0604020202020204" pitchFamily="34" charset="0"/>
              <a:ea typeface="+mn-ea"/>
              <a:cs typeface="Arial" pitchFamily="34" charset="0"/>
            </a:endParaRPr>
          </a:p>
        </p:txBody>
      </p:sp>
      <p:sp>
        <p:nvSpPr>
          <p:cNvPr id="4" name="Text Box 7"/>
          <p:cNvSpPr txBox="1">
            <a:spLocks noChangeArrowheads="1"/>
          </p:cNvSpPr>
          <p:nvPr/>
        </p:nvSpPr>
        <p:spPr bwMode="auto">
          <a:xfrm>
            <a:off x="152400" y="1295400"/>
            <a:ext cx="1428750" cy="1631216"/>
          </a:xfrm>
          <a:prstGeom prst="rect">
            <a:avLst/>
          </a:prstGeom>
          <a:noFill/>
          <a:ln w="9525">
            <a:noFill/>
            <a:miter lim="800000"/>
            <a:headEnd/>
            <a:tailEnd/>
          </a:ln>
        </p:spPr>
        <p:txBody>
          <a:bodyPr wrap="square">
            <a:spAutoFit/>
          </a:bodyPr>
          <a:lstStyle/>
          <a:p>
            <a:pPr>
              <a:lnSpc>
                <a:spcPct val="100000"/>
              </a:lnSpc>
            </a:pPr>
            <a:r>
              <a:rPr lang="en-US" sz="1000" dirty="0">
                <a:solidFill>
                  <a:schemeClr val="tx1"/>
                </a:solidFill>
                <a:latin typeface="Arial" panose="020B0604020202020204" pitchFamily="34" charset="0"/>
                <a:cs typeface="Arial" panose="020B0604020202020204" pitchFamily="34" charset="0"/>
              </a:rPr>
              <a:t>List the Session tracking techniques with a brief explanation. Tell participants that detailed explanation is in the following slides and we shall be seeing some of these in demos later.</a:t>
            </a:r>
          </a:p>
        </p:txBody>
      </p:sp>
      <p:sp>
        <p:nvSpPr>
          <p:cNvPr id="3" name="Slide Image Placeholder 2"/>
          <p:cNvSpPr>
            <a:spLocks noGrp="1" noRot="1" noChangeAspect="1"/>
          </p:cNvSpPr>
          <p:nvPr>
            <p:ph type="sldImg"/>
          </p:nvPr>
        </p:nvSpPr>
        <p:spPr>
          <a:xfrm>
            <a:off x="1752600" y="768350"/>
            <a:ext cx="5113338" cy="3836988"/>
          </a:xfrm>
        </p:spPr>
      </p:sp>
    </p:spTree>
    <p:extLst>
      <p:ext uri="{BB962C8B-B14F-4D97-AF65-F5344CB8AC3E}">
        <p14:creationId xmlns:p14="http://schemas.microsoft.com/office/powerpoint/2010/main" val="2552903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9" name="Rectangle 5"/>
          <p:cNvSpPr>
            <a:spLocks noGrp="1" noChangeArrowheads="1"/>
          </p:cNvSpPr>
          <p:nvPr>
            <p:ph type="body" idx="1"/>
          </p:nvPr>
        </p:nvSpPr>
        <p:spPr/>
        <p:txBody>
          <a:bodyPr/>
          <a:lstStyle/>
          <a:p>
            <a:r>
              <a:rPr lang="en-AU" dirty="0"/>
              <a:t>Ways of Session Tracking in JEE:</a:t>
            </a:r>
          </a:p>
          <a:p>
            <a:r>
              <a:rPr lang="en-AU" dirty="0"/>
              <a:t>Hidden Form Fields:</a:t>
            </a:r>
          </a:p>
          <a:p>
            <a:r>
              <a:rPr lang="en-AU" dirty="0"/>
              <a:t>In this technique the fields are added to an HTML form which are not displayed in the client’s request. The hidden form fields are sent back to the server when the form is submitted. In hidden form fields, the HTML entry will be as shown below:</a:t>
            </a:r>
          </a:p>
          <a:p>
            <a:endParaRPr lang="en-AU" dirty="0"/>
          </a:p>
          <a:p>
            <a:r>
              <a:rPr lang="en-AU" dirty="0"/>
              <a:t>This means that when form is submitted ,the specified name and value will be get included in get or post method. </a:t>
            </a:r>
            <a:endParaRPr lang="en-US" dirty="0"/>
          </a:p>
        </p:txBody>
      </p:sp>
      <p:sp>
        <p:nvSpPr>
          <p:cNvPr id="5" name="Text Box 7"/>
          <p:cNvSpPr txBox="1">
            <a:spLocks noChangeArrowheads="1"/>
          </p:cNvSpPr>
          <p:nvPr/>
        </p:nvSpPr>
        <p:spPr bwMode="auto">
          <a:xfrm>
            <a:off x="152400" y="1295400"/>
            <a:ext cx="1371600" cy="1323439"/>
          </a:xfrm>
          <a:prstGeom prst="rect">
            <a:avLst/>
          </a:prstGeom>
          <a:noFill/>
          <a:ln w="9525">
            <a:noFill/>
            <a:miter lim="800000"/>
            <a:headEnd/>
            <a:tailEnd/>
          </a:ln>
        </p:spPr>
        <p:txBody>
          <a:bodyPr wrap="square">
            <a:spAutoFit/>
          </a:bodyPr>
          <a:lstStyle/>
          <a:p>
            <a:pPr>
              <a:lnSpc>
                <a:spcPct val="100000"/>
              </a:lnSpc>
            </a:pPr>
            <a:r>
              <a:rPr lang="en-US" sz="1000" dirty="0">
                <a:solidFill>
                  <a:schemeClr val="tx1"/>
                </a:solidFill>
                <a:latin typeface="Arial" panose="020B0604020202020204" pitchFamily="34" charset="0"/>
                <a:cs typeface="Arial" panose="020B0604020202020204" pitchFamily="34" charset="0"/>
              </a:rPr>
              <a:t>Convey this is oldest and the simplest way of session tracking. Point out the disadvantage. Briefly explain small html fragment from the notes</a:t>
            </a:r>
          </a:p>
        </p:txBody>
      </p:sp>
      <p:sp>
        <p:nvSpPr>
          <p:cNvPr id="3" name="Slide Image Placeholder 2"/>
          <p:cNvSpPr>
            <a:spLocks noGrp="1" noRot="1" noChangeAspect="1"/>
          </p:cNvSpPr>
          <p:nvPr>
            <p:ph type="sldImg"/>
          </p:nvPr>
        </p:nvSpPr>
        <p:spPr>
          <a:xfrm>
            <a:off x="1752600" y="768350"/>
            <a:ext cx="5113338" cy="3836988"/>
          </a:xfrm>
        </p:spPr>
      </p:sp>
    </p:spTree>
    <p:extLst>
      <p:ext uri="{BB962C8B-B14F-4D97-AF65-F5344CB8AC3E}">
        <p14:creationId xmlns:p14="http://schemas.microsoft.com/office/powerpoint/2010/main" val="3349436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9" name="Rectangle 5"/>
          <p:cNvSpPr>
            <a:spLocks noGrp="1" noChangeArrowheads="1"/>
          </p:cNvSpPr>
          <p:nvPr>
            <p:ph type="body" idx="1"/>
          </p:nvPr>
        </p:nvSpPr>
        <p:spPr/>
        <p:txBody>
          <a:bodyPr/>
          <a:lstStyle/>
          <a:p>
            <a:r>
              <a:rPr lang="en-US"/>
              <a:t>Execute the following servlets:</a:t>
            </a:r>
          </a:p>
          <a:p>
            <a:r>
              <a:rPr lang="en-US"/>
              <a:t>http://localhost:9090/SessionManagement/login.html</a:t>
            </a:r>
          </a:p>
          <a:p>
            <a:endParaRPr lang="en-US"/>
          </a:p>
          <a:p>
            <a:r>
              <a:rPr lang="en-US"/>
              <a:t>This would lead to servlet:</a:t>
            </a:r>
          </a:p>
          <a:p>
            <a:endParaRPr lang="en-US"/>
          </a:p>
          <a:p>
            <a:r>
              <a:rPr lang="en-US"/>
              <a:t>http://localhost:9090/SessionManagement/HiddenFormServlet</a:t>
            </a:r>
          </a:p>
          <a:p>
            <a:endParaRPr lang="en-US"/>
          </a:p>
          <a:p>
            <a:r>
              <a:rPr lang="en-US"/>
              <a:t>In HiddenFormServlet, username is added as Hidden Field in html form as shown below in partial listing.</a:t>
            </a:r>
          </a:p>
          <a:p>
            <a:endParaRPr lang="en-US"/>
          </a:p>
          <a:p>
            <a:r>
              <a:rPr lang="en-US"/>
              <a:t>out.println("&lt;form action='ShowServlet'&gt;");</a:t>
            </a:r>
          </a:p>
          <a:p>
            <a:r>
              <a:rPr lang="en-US"/>
              <a:t>out.println("&lt;input type='hidden' name='user' value='" + user + "'&gt;");</a:t>
            </a:r>
          </a:p>
          <a:p>
            <a:r>
              <a:rPr lang="en-US"/>
              <a:t>out.println("&lt;input type='submit' value='submit' &gt;");</a:t>
            </a:r>
          </a:p>
          <a:p>
            <a:endParaRPr lang="en-US"/>
          </a:p>
          <a:p>
            <a:r>
              <a:rPr lang="en-US"/>
              <a:t>Then username is retrieved in ShowServlet.</a:t>
            </a:r>
          </a:p>
          <a:p>
            <a:endParaRPr lang="en-US"/>
          </a:p>
          <a:p>
            <a:r>
              <a:rPr lang="en-US"/>
              <a:t>http://localhost:9090/SessionManagement/ShowServlet?user=John.</a:t>
            </a:r>
          </a:p>
          <a:p>
            <a:endParaRPr lang="en-US"/>
          </a:p>
          <a:p>
            <a:r>
              <a:rPr lang="en-US"/>
              <a:t>Query parameters get appended due to the GET method.</a:t>
            </a:r>
          </a:p>
          <a:p>
            <a:endParaRPr lang="en-US" dirty="0"/>
          </a:p>
        </p:txBody>
      </p:sp>
      <p:sp>
        <p:nvSpPr>
          <p:cNvPr id="3" name="Slide Image Placeholder 2"/>
          <p:cNvSpPr>
            <a:spLocks noGrp="1" noRot="1" noChangeAspect="1"/>
          </p:cNvSpPr>
          <p:nvPr>
            <p:ph type="sldImg"/>
          </p:nvPr>
        </p:nvSpPr>
        <p:spPr>
          <a:xfrm>
            <a:off x="1752600" y="768350"/>
            <a:ext cx="5113338" cy="3836988"/>
          </a:xfrm>
        </p:spPr>
      </p:sp>
    </p:spTree>
    <p:extLst>
      <p:ext uri="{BB962C8B-B14F-4D97-AF65-F5344CB8AC3E}">
        <p14:creationId xmlns:p14="http://schemas.microsoft.com/office/powerpoint/2010/main" val="1947599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Rot="1" noChangeAspect="1" noChangeArrowheads="1" noTextEdit="1"/>
          </p:cNvSpPr>
          <p:nvPr>
            <p:ph type="sldImg"/>
          </p:nvPr>
        </p:nvSpPr>
        <p:spPr>
          <a:xfrm>
            <a:off x="1804988" y="706438"/>
            <a:ext cx="4846637" cy="3636962"/>
          </a:xfrm>
          <a:ln/>
        </p:spPr>
      </p:sp>
      <p:sp>
        <p:nvSpPr>
          <p:cNvPr id="216067" name="Rectangle 3"/>
          <p:cNvSpPr>
            <a:spLocks noGrp="1" noChangeArrowheads="1"/>
          </p:cNvSpPr>
          <p:nvPr>
            <p:ph type="body" idx="1"/>
          </p:nvPr>
        </p:nvSpPr>
        <p:spPr>
          <a:xfrm>
            <a:off x="1870295" y="4572000"/>
            <a:ext cx="4727574" cy="3963988"/>
          </a:xfrm>
        </p:spPr>
        <p:txBody>
          <a:bodyPr/>
          <a:lstStyle/>
          <a:p>
            <a:endParaRPr lang="en-US" dirty="0"/>
          </a:p>
        </p:txBody>
      </p:sp>
    </p:spTree>
    <p:extLst>
      <p:ext uri="{BB962C8B-B14F-4D97-AF65-F5344CB8AC3E}">
        <p14:creationId xmlns:p14="http://schemas.microsoft.com/office/powerpoint/2010/main" val="4666769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12.svg"/><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12.svg"/><Relationship Id="rId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12.svg"/><Relationship Id="rId4"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12.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8.xml"/><Relationship Id="rId1" Type="http://schemas.openxmlformats.org/officeDocument/2006/relationships/tags" Target="../tags/tag47.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4.xml"/><Relationship Id="rId1" Type="http://schemas.openxmlformats.org/officeDocument/2006/relationships/tags" Target="../tags/tag49.xml"/></Relationships>
</file>

<file path=ppt/slideLayouts/_rels/slideLayout58.xml.rels><?xml version="1.0" encoding="UTF-8" standalone="yes"?>
<Relationships xmlns="http://schemas.openxmlformats.org/package/2006/relationships"><Relationship Id="rId3" Type="http://schemas.openxmlformats.org/officeDocument/2006/relationships/tags" Target="../tags/tag51.xml"/><Relationship Id="rId7" Type="http://schemas.openxmlformats.org/officeDocument/2006/relationships/image" Target="../media/image1.emf"/><Relationship Id="rId2" Type="http://schemas.openxmlformats.org/officeDocument/2006/relationships/tags" Target="../tags/tag50.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slideMaster" Target="../slideMasters/slideMaster4.xml"/><Relationship Id="rId4" Type="http://schemas.openxmlformats.org/officeDocument/2006/relationships/tags" Target="../tags/tag5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4.xml"/><Relationship Id="rId1" Type="http://schemas.openxmlformats.org/officeDocument/2006/relationships/tags" Target="../tags/tag5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4.xml"/><Relationship Id="rId1" Type="http://schemas.openxmlformats.org/officeDocument/2006/relationships/tags" Target="../tags/tag5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12.svg"/><Relationship Id="rId5" Type="http://schemas.openxmlformats.org/officeDocument/2006/relationships/image" Target="../media/image10.png"/><Relationship Id="rId4" Type="http://schemas.openxmlformats.org/officeDocument/2006/relationships/image" Target="../media/image26.sv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8.svg"/><Relationship Id="rId4" Type="http://schemas.openxmlformats.org/officeDocument/2006/relationships/image" Target="../media/image34.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12.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12.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53.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1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12.sv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12.sv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12.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12.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145"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466757709"/>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93"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313993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217"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3367992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241"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a:t>Click to edit Master text style</a:t>
            </a:r>
          </a:p>
        </p:txBody>
      </p:sp>
    </p:spTree>
    <p:extLst>
      <p:ext uri="{BB962C8B-B14F-4D97-AF65-F5344CB8AC3E}">
        <p14:creationId xmlns:p14="http://schemas.microsoft.com/office/powerpoint/2010/main" val="10493516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648116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5540882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265"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30450539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a:t>Capgemini Public</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41349659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289"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596209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3112801005"/>
      </p:ext>
    </p:extLst>
  </p:cSld>
  <p:clrMapOvr>
    <a:masterClrMapping/>
  </p:clrMapOvr>
  <p:hf sldNum="0" hdr="0" dt="0"/>
  <p:extLst mod="1">
    <p:ext uri="{DCECCB84-F9BA-43D5-87BE-67443E8EF086}">
      <p15:sldGuideLst xmlns:p15="http://schemas.microsoft.com/office/powerpoint/2012/main">
        <p15:guide id="1" pos="721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3052097468"/>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169"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39530313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350730233"/>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2787214631"/>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3576420765"/>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2807774709"/>
      </p:ext>
    </p:extLst>
  </p:cSld>
  <p:clrMapOvr>
    <a:masterClrMapping/>
  </p:clrMapOvr>
  <p:hf sldNum="0" hdr="0" dt="0"/>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1938426603"/>
      </p:ext>
    </p:extLst>
  </p:cSld>
  <p:clrMapOvr>
    <a:masterClrMapping/>
  </p:clrMapOvr>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8197097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69"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9450650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525222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4634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4857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7333806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9864739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634854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16114924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a:t>Click icon to add picture</a:t>
            </a:r>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3747647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098122406"/>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5340786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9546935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33397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803418719"/>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92420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1725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8936294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2541324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275913975"/>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9482683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3703379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8196708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10048693"/>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20122372"/>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109177218"/>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072904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482654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61033728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613163734"/>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68851499"/>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2792063"/>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862443308"/>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149865972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838290306"/>
      </p:ext>
    </p:extLst>
  </p:cSld>
  <p:clrMapOvr>
    <a:masterClrMapping/>
  </p:clrMapOvr>
  <p:hf sldNum="0" hdr="0" dt="0"/>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12511127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0293"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0730474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60946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45360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290233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2504009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7181576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11635628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65555042"/>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98405163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80026382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5572031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61667957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4111635017"/>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0663854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132109441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a:t>Click icon to add table</a:t>
            </a:r>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38284442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a:t>Click icon to add chart</a:t>
            </a:r>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a:t>Click icon to add chart</a:t>
            </a:r>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12759010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a:t>Click icon to add table</a:t>
            </a:r>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171079671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a:t>Click icon to add SmartArt graphic</a:t>
            </a:r>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15361448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347437918"/>
      </p:ext>
    </p:extLst>
  </p:cSld>
  <p:clrMapOvr>
    <a:overrideClrMapping bg1="lt1" tx1="dk1" bg2="lt2" tx2="dk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a:t>Click icon to add table</a:t>
            </a:r>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433605017"/>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95148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2203047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12.sv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image" Target="../media/image10.png"/><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theme" Target="../theme/theme4.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image" Target="../media/image12.svg"/><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image" Target="../media/image10.png"/><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theme" Target="../theme/theme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image" Target="../media/image12.svg"/><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121"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2167413946"/>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Lst>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719684772"/>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Lst>
  <p:hf sldNum="0" hdr="0" dt="0"/>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a:extLst>
              <a:ext uri="{96DAC541-7B7A-43D3-8B79-37D633B846F1}">
                <asvg:svgBlip xmlns="" xmlns:asvg="http://schemas.microsoft.com/office/drawing/2016/SVG/main"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452325857"/>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9">
            <a:extLst>
              <a:ext uri="{96DAC541-7B7A-43D3-8B79-37D633B846F1}">
                <asvg:svgBlip xmlns="" xmlns:asvg="http://schemas.microsoft.com/office/drawing/2016/SVG/main" r:embed="rId31"/>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a:t>
            </a:r>
            <a:r>
              <a:rPr lang="en-US" sz="450" dirty="0" smtClean="0"/>
              <a:t>11</a:t>
            </a:r>
            <a:endParaRPr lang="en-US" sz="450" dirty="0"/>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a:t>
            </a:r>
            <a:r>
              <a:rPr lang="en-US" sz="450" dirty="0" smtClean="0"/>
              <a:t>119</a:t>
            </a:r>
            <a:endParaRPr lang="en-US" sz="450" dirty="0"/>
          </a:p>
          <a:p>
            <a:pPr marL="128588"/>
            <a:r>
              <a:rPr lang="en-US" sz="450" dirty="0"/>
              <a:t>G </a:t>
            </a:r>
            <a:r>
              <a:rPr lang="en-US" sz="450" dirty="0" smtClean="0"/>
              <a:t>110</a:t>
            </a:r>
            <a:endParaRPr lang="en-US" sz="450" dirty="0"/>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a:t>
            </a:r>
            <a:r>
              <a:rPr lang="en-US" sz="450" dirty="0" smtClean="0"/>
              <a:t>117</a:t>
            </a:r>
            <a:endParaRPr lang="en-US" sz="450" dirty="0"/>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a:t>
            </a:r>
            <a:r>
              <a:rPr lang="en-US" sz="450" dirty="0" smtClean="0"/>
              <a:t>110</a:t>
            </a:r>
            <a:endParaRPr lang="en-US" sz="450" dirty="0"/>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159094607"/>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47" r:id="rId23"/>
    <p:sldLayoutId id="2147483748" r:id="rId24"/>
    <p:sldLayoutId id="2147483749" r:id="rId25"/>
    <p:sldLayoutId id="2147483750" r:id="rId26"/>
    <p:sldLayoutId id="2147483751" r:id="rId27"/>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8">
            <a:extLst>
              <a:ext uri="{96DAC541-7B7A-43D3-8B79-37D633B846F1}">
                <asvg:svgBlip xmlns="" xmlns:asvg="http://schemas.microsoft.com/office/drawing/2016/SVG/main"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a:t>
            </a:r>
            <a:r>
              <a:rPr lang="en-US" sz="450" dirty="0" smtClean="0"/>
              <a:t>11</a:t>
            </a:r>
            <a:endParaRPr lang="en-US" sz="450" dirty="0"/>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a:t>
            </a:r>
            <a:r>
              <a:rPr lang="en-US" sz="450" dirty="0" smtClean="0"/>
              <a:t>119</a:t>
            </a:r>
            <a:endParaRPr lang="en-US" sz="450" dirty="0"/>
          </a:p>
          <a:p>
            <a:pPr marL="128588"/>
            <a:r>
              <a:rPr lang="en-US" sz="450" dirty="0"/>
              <a:t>G </a:t>
            </a:r>
            <a:r>
              <a:rPr lang="en-US" sz="450" dirty="0" smtClean="0"/>
              <a:t>110</a:t>
            </a:r>
            <a:endParaRPr lang="en-US" sz="450" dirty="0"/>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a:t>
            </a:r>
            <a:r>
              <a:rPr lang="en-US" sz="450" dirty="0" smtClean="0"/>
              <a:t>117</a:t>
            </a:r>
            <a:endParaRPr lang="en-US" sz="450" dirty="0"/>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a:t>
            </a:r>
            <a:r>
              <a:rPr lang="en-US" sz="450" dirty="0" smtClean="0"/>
              <a:t>110</a:t>
            </a:r>
            <a:endParaRPr lang="en-US" sz="450" dirty="0"/>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4013572674"/>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3" Type="http://schemas.openxmlformats.org/officeDocument/2006/relationships/hyperlink" Target="https://www.journaldev.com/721/java-annotations" TargetMode="External"/><Relationship Id="rId2" Type="http://schemas.openxmlformats.org/officeDocument/2006/relationships/notesSlide" Target="../notesSlides/notesSlide7.xml"/><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a:xfrm>
            <a:off x="305991" y="2448561"/>
            <a:ext cx="3725949" cy="1341126"/>
          </a:xfrm>
        </p:spPr>
        <p:txBody>
          <a:bodyPr>
            <a:noAutofit/>
          </a:bodyPr>
          <a:lstStyle/>
          <a:p>
            <a:pPr>
              <a:lnSpc>
                <a:spcPct val="100000"/>
              </a:lnSpc>
            </a:pPr>
            <a:r>
              <a:rPr lang="en-US" sz="4400" b="0" dirty="0">
                <a:solidFill>
                  <a:schemeClr val="tx1"/>
                </a:solidFill>
                <a:latin typeface="Candara" panose="020E0502030303020204" pitchFamily="34" charset="0"/>
                <a:ea typeface="ＭＳ Ｐゴシック" pitchFamily="34" charset="-128"/>
              </a:rPr>
              <a:t>Java Servlets 3.0</a:t>
            </a:r>
          </a:p>
        </p:txBody>
      </p:sp>
      <p:sp>
        <p:nvSpPr>
          <p:cNvPr id="12" name="Subtitle 11"/>
          <p:cNvSpPr>
            <a:spLocks noGrp="1"/>
          </p:cNvSpPr>
          <p:nvPr>
            <p:ph type="subTitle" idx="1"/>
          </p:nvPr>
        </p:nvSpPr>
        <p:spPr/>
        <p:txBody>
          <a:bodyPr>
            <a:normAutofit/>
          </a:bodyPr>
          <a:lstStyle/>
          <a:p>
            <a:pPr algn="l">
              <a:lnSpc>
                <a:spcPct val="100000"/>
              </a:lnSpc>
            </a:pPr>
            <a:r>
              <a:rPr lang="en-US" sz="2000" dirty="0">
                <a:solidFill>
                  <a:schemeClr val="tx1"/>
                </a:solidFill>
                <a:latin typeface="Candara" panose="020E0502030303020204" pitchFamily="34" charset="0"/>
                <a:ea typeface="ＭＳ Ｐゴシック" pitchFamily="34" charset="-128"/>
              </a:rPr>
              <a:t>Lesson </a:t>
            </a:r>
            <a:r>
              <a:rPr lang="en-US" sz="2000" dirty="0" smtClean="0">
                <a:solidFill>
                  <a:schemeClr val="tx1"/>
                </a:solidFill>
                <a:latin typeface="Candara" panose="020E0502030303020204" pitchFamily="34" charset="0"/>
                <a:ea typeface="ＭＳ Ｐゴシック" pitchFamily="34" charset="-128"/>
              </a:rPr>
              <a:t>05</a:t>
            </a:r>
            <a:r>
              <a:rPr lang="en-US" sz="2000" dirty="0" smtClean="0">
                <a:solidFill>
                  <a:schemeClr val="tx1"/>
                </a:solidFill>
                <a:latin typeface="Candara" panose="020E0502030303020204" pitchFamily="34" charset="0"/>
                <a:ea typeface="ＭＳ Ｐゴシック" pitchFamily="34" charset="-128"/>
              </a:rPr>
              <a:t>: Listener</a:t>
            </a:r>
            <a:endParaRPr lang="en-US" sz="2000" dirty="0">
              <a:solidFill>
                <a:schemeClr val="tx1"/>
              </a:solidFill>
              <a:latin typeface="Candara" panose="020E0502030303020204" pitchFamily="34" charset="0"/>
              <a:ea typeface="ＭＳ Ｐゴシック" pitchFamily="34"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000" dirty="0"/>
              <a:t>Summary</a:t>
            </a:r>
          </a:p>
        </p:txBody>
      </p:sp>
      <p:sp>
        <p:nvSpPr>
          <p:cNvPr id="5" name="Content Placeholder 4"/>
          <p:cNvSpPr>
            <a:spLocks noGrp="1"/>
          </p:cNvSpPr>
          <p:nvPr>
            <p:ph idx="1"/>
          </p:nvPr>
        </p:nvSpPr>
        <p:spPr/>
        <p:txBody>
          <a:bodyPr/>
          <a:lstStyle/>
          <a:p>
            <a:r>
              <a:rPr lang="en-US" sz="1800" dirty="0"/>
              <a:t>In this lesson, we  have learnt:</a:t>
            </a:r>
          </a:p>
          <a:p>
            <a:pPr lvl="1"/>
            <a:r>
              <a:rPr lang="en-US" sz="1600" dirty="0"/>
              <a:t>The concept of </a:t>
            </a:r>
            <a:r>
              <a:rPr lang="en-US" sz="1600" dirty="0" smtClean="0"/>
              <a:t>Listener</a:t>
            </a:r>
            <a:endParaRPr lang="en-US" sz="1600" dirty="0"/>
          </a:p>
          <a:p>
            <a:pPr lvl="1"/>
            <a:r>
              <a:rPr lang="en-US" sz="1600" dirty="0" smtClean="0"/>
              <a:t>Listener events and interface</a:t>
            </a:r>
          </a:p>
          <a:p>
            <a:pPr lvl="1"/>
            <a:r>
              <a:rPr lang="en-US" sz="1600" dirty="0" smtClean="0"/>
              <a:t>Listener Configuration</a:t>
            </a:r>
            <a:r>
              <a:rPr lang="en-US" sz="1600" dirty="0"/>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000" dirty="0"/>
              <a:t>Lesson Objectives</a:t>
            </a:r>
          </a:p>
        </p:txBody>
      </p:sp>
      <p:sp>
        <p:nvSpPr>
          <p:cNvPr id="5" name="Content Placeholder 4"/>
          <p:cNvSpPr>
            <a:spLocks noGrp="1"/>
          </p:cNvSpPr>
          <p:nvPr>
            <p:ph idx="1"/>
          </p:nvPr>
        </p:nvSpPr>
        <p:spPr/>
        <p:txBody>
          <a:bodyPr/>
          <a:lstStyle/>
          <a:p>
            <a:r>
              <a:rPr lang="en-US" sz="1800" dirty="0"/>
              <a:t>In this lesson, we will learn:</a:t>
            </a:r>
          </a:p>
          <a:p>
            <a:endParaRPr lang="en-US" sz="1800" dirty="0"/>
          </a:p>
          <a:p>
            <a:pPr lvl="1"/>
            <a:r>
              <a:rPr lang="en-US" sz="1600" dirty="0" smtClean="0"/>
              <a:t>Why Listener ?</a:t>
            </a:r>
            <a:endParaRPr lang="en-US" sz="1600" dirty="0"/>
          </a:p>
          <a:p>
            <a:pPr lvl="1"/>
            <a:r>
              <a:rPr lang="en-US" sz="1600" dirty="0" smtClean="0"/>
              <a:t>Servlet Listener Interfaces and Event Objects.</a:t>
            </a:r>
            <a:r>
              <a:rPr lang="en-US" sz="1600" dirty="0"/>
              <a:t>	</a:t>
            </a:r>
          </a:p>
          <a:p>
            <a:pPr lvl="1"/>
            <a:r>
              <a:rPr lang="en-US" sz="1600" dirty="0" smtClean="0"/>
              <a:t>Servlet Listener Configuration.</a:t>
            </a:r>
            <a:endParaRPr lang="en-US" sz="1600" dirty="0"/>
          </a:p>
          <a:p>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a:t>5</a:t>
            </a:r>
            <a:r>
              <a:rPr lang="en-US" sz="1200" dirty="0" smtClean="0"/>
              <a:t>.1</a:t>
            </a:r>
            <a:r>
              <a:rPr lang="en-US" sz="1200" dirty="0"/>
              <a:t>: </a:t>
            </a:r>
            <a:r>
              <a:rPr lang="en-US" sz="1200" dirty="0" smtClean="0"/>
              <a:t>Why Listener?</a:t>
            </a:r>
            <a:r>
              <a:rPr lang="en-US" sz="1200" dirty="0"/>
              <a:t>	</a:t>
            </a:r>
            <a:r>
              <a:rPr lang="en-US" dirty="0"/>
              <a:t/>
            </a:r>
            <a:br>
              <a:rPr lang="en-US" dirty="0"/>
            </a:br>
            <a:r>
              <a:rPr lang="en-US" sz="2000" dirty="0" smtClean="0"/>
              <a:t>Why Listener</a:t>
            </a:r>
            <a:r>
              <a:rPr lang="en-US" sz="2000" dirty="0" smtClean="0"/>
              <a:t>?</a:t>
            </a:r>
            <a:endParaRPr lang="en-US" sz="2000" dirty="0"/>
          </a:p>
        </p:txBody>
      </p:sp>
      <p:sp>
        <p:nvSpPr>
          <p:cNvPr id="4" name="Content Placeholder 3"/>
          <p:cNvSpPr>
            <a:spLocks noGrp="1"/>
          </p:cNvSpPr>
          <p:nvPr>
            <p:ph idx="1"/>
          </p:nvPr>
        </p:nvSpPr>
        <p:spPr>
          <a:xfrm>
            <a:off x="298516" y="1494766"/>
            <a:ext cx="8498643" cy="4643751"/>
          </a:xfrm>
        </p:spPr>
        <p:txBody>
          <a:bodyPr/>
          <a:lstStyle/>
          <a:p>
            <a:r>
              <a:rPr lang="en-US" sz="1600" dirty="0">
                <a:latin typeface="+mj-lt"/>
                <a:cs typeface="Calibri" panose="020F0502020204030204" pitchFamily="34" charset="0"/>
              </a:rPr>
              <a:t>We know that using </a:t>
            </a:r>
            <a:r>
              <a:rPr lang="en-US" sz="1600" b="1" dirty="0" err="1">
                <a:latin typeface="+mj-lt"/>
                <a:cs typeface="Calibri" panose="020F0502020204030204" pitchFamily="34" charset="0"/>
              </a:rPr>
              <a:t>ServletContext</a:t>
            </a:r>
            <a:r>
              <a:rPr lang="en-US" sz="1600" b="1" dirty="0">
                <a:latin typeface="+mj-lt"/>
                <a:cs typeface="Calibri" panose="020F0502020204030204" pitchFamily="34" charset="0"/>
              </a:rPr>
              <a:t>,</a:t>
            </a:r>
            <a:r>
              <a:rPr lang="en-US" sz="1600" dirty="0">
                <a:latin typeface="+mj-lt"/>
                <a:cs typeface="Calibri" panose="020F0502020204030204" pitchFamily="34" charset="0"/>
              </a:rPr>
              <a:t> we can create an attribute with application scope that all other servlets can access but we can initialize </a:t>
            </a:r>
            <a:r>
              <a:rPr lang="en-US" sz="1600" b="1" dirty="0" err="1">
                <a:latin typeface="+mj-lt"/>
                <a:cs typeface="Calibri" panose="020F0502020204030204" pitchFamily="34" charset="0"/>
              </a:rPr>
              <a:t>ServletContext</a:t>
            </a:r>
            <a:r>
              <a:rPr lang="en-US" sz="1600" dirty="0">
                <a:latin typeface="+mj-lt"/>
                <a:cs typeface="Calibri" panose="020F0502020204030204" pitchFamily="34" charset="0"/>
              </a:rPr>
              <a:t> </a:t>
            </a:r>
            <a:r>
              <a:rPr lang="en-US" sz="1600" dirty="0" err="1">
                <a:latin typeface="+mj-lt"/>
                <a:cs typeface="Calibri" panose="020F0502020204030204" pitchFamily="34" charset="0"/>
              </a:rPr>
              <a:t>init</a:t>
            </a:r>
            <a:r>
              <a:rPr lang="en-US" sz="1600" dirty="0">
                <a:latin typeface="+mj-lt"/>
                <a:cs typeface="Calibri" panose="020F0502020204030204" pitchFamily="34" charset="0"/>
              </a:rPr>
              <a:t> parameters as String only in deployment descriptor (web.xml). What if our application is database oriented and we want to set an attribute in </a:t>
            </a:r>
            <a:r>
              <a:rPr lang="en-US" sz="1600" b="1" dirty="0" err="1">
                <a:latin typeface="+mj-lt"/>
                <a:cs typeface="Calibri" panose="020F0502020204030204" pitchFamily="34" charset="0"/>
              </a:rPr>
              <a:t>ServletContext</a:t>
            </a:r>
            <a:r>
              <a:rPr lang="en-US" sz="1600" dirty="0">
                <a:latin typeface="+mj-lt"/>
                <a:cs typeface="Calibri" panose="020F0502020204030204" pitchFamily="34" charset="0"/>
              </a:rPr>
              <a:t> for Database Connection. If you application has a single entry point (user login), then you can do it in the first servlet request but if we have multiple entry points then doing it everywhere will result in a lot of code redundancy. Also if database is down or not configured properly, we won’t know until first client request comes to server. To handle these scenario, servlet API provides </a:t>
            </a:r>
            <a:r>
              <a:rPr lang="en-US" sz="1600" b="1" dirty="0">
                <a:latin typeface="+mj-lt"/>
                <a:cs typeface="Calibri" panose="020F0502020204030204" pitchFamily="34" charset="0"/>
              </a:rPr>
              <a:t>Listener interfaces </a:t>
            </a:r>
            <a:r>
              <a:rPr lang="en-US" sz="1600" dirty="0">
                <a:latin typeface="+mj-lt"/>
                <a:cs typeface="Calibri" panose="020F0502020204030204" pitchFamily="34" charset="0"/>
              </a:rPr>
              <a:t>that we can implement and configure to listen to an event and do certain operations</a:t>
            </a:r>
            <a:r>
              <a:rPr lang="en-US" dirty="0"/>
              <a:t>.</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a:t>5</a:t>
            </a:r>
            <a:r>
              <a:rPr lang="en-US" sz="1200" dirty="0" smtClean="0"/>
              <a:t>.1 </a:t>
            </a:r>
            <a:r>
              <a:rPr lang="en-US" sz="1200" dirty="0"/>
              <a:t>: </a:t>
            </a:r>
            <a:r>
              <a:rPr lang="en-US" sz="1200" dirty="0" smtClean="0"/>
              <a:t>Why Listener ? </a:t>
            </a:r>
            <a:r>
              <a:rPr lang="en-US" sz="1200" dirty="0"/>
              <a:t/>
            </a:r>
            <a:br>
              <a:rPr lang="en-US" sz="1200" dirty="0"/>
            </a:br>
            <a:r>
              <a:rPr lang="en-US" sz="2000" dirty="0" smtClean="0"/>
              <a:t>Why Listener ?</a:t>
            </a:r>
            <a:endParaRPr lang="en-US" sz="2000" dirty="0"/>
          </a:p>
        </p:txBody>
      </p:sp>
      <p:sp>
        <p:nvSpPr>
          <p:cNvPr id="4" name="Content Placeholder 3"/>
          <p:cNvSpPr>
            <a:spLocks noGrp="1"/>
          </p:cNvSpPr>
          <p:nvPr>
            <p:ph idx="1"/>
          </p:nvPr>
        </p:nvSpPr>
        <p:spPr>
          <a:xfrm>
            <a:off x="298516" y="1494766"/>
            <a:ext cx="8530174" cy="4643751"/>
          </a:xfrm>
        </p:spPr>
        <p:txBody>
          <a:bodyPr>
            <a:normAutofit/>
          </a:bodyPr>
          <a:lstStyle/>
          <a:p>
            <a:r>
              <a:rPr lang="en-US" sz="1600" b="1" dirty="0"/>
              <a:t>Event </a:t>
            </a:r>
            <a:r>
              <a:rPr lang="en-US" sz="1600" dirty="0"/>
              <a:t>is occurrence of something, in web application world an event can be initialization of application, destroying an application, request from client, creating/destroying a session, attribute modification in session etc.</a:t>
            </a:r>
          </a:p>
          <a:p>
            <a:endParaRPr lang="en-US" sz="1600" dirty="0"/>
          </a:p>
          <a:p>
            <a:r>
              <a:rPr lang="en-US" sz="1600" dirty="0"/>
              <a:t>Servlet API provides different types of Listener interfaces that we can implement and configure in web.xml to process something when a particular event occurs. For example, in above scenario we can create a Listener for the application startup event to read context </a:t>
            </a:r>
            <a:r>
              <a:rPr lang="en-US" sz="1600" dirty="0" err="1"/>
              <a:t>init</a:t>
            </a:r>
            <a:r>
              <a:rPr lang="en-US" sz="1600" dirty="0"/>
              <a:t> parameters and create a database connection and set it to context attribute for use by other resources.</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smtClean="0"/>
              <a:t>5.2</a:t>
            </a:r>
            <a:r>
              <a:rPr lang="en-US" sz="1200" dirty="0" smtClean="0"/>
              <a:t> </a:t>
            </a:r>
            <a:r>
              <a:rPr lang="en-US" sz="1200" dirty="0"/>
              <a:t>: </a:t>
            </a:r>
            <a:r>
              <a:rPr lang="en-US" sz="1200" dirty="0"/>
              <a:t>Servlet Listener Interfaces and Event Objects. </a:t>
            </a:r>
            <a:r>
              <a:rPr lang="en-US" sz="1200" dirty="0" smtClean="0"/>
              <a:t/>
            </a:r>
            <a:br>
              <a:rPr lang="en-US" sz="1200" dirty="0" smtClean="0"/>
            </a:br>
            <a:r>
              <a:rPr lang="en-US" sz="2000" dirty="0" smtClean="0"/>
              <a:t>Event Objects</a:t>
            </a:r>
            <a:endParaRPr lang="en-US" sz="2000" dirty="0"/>
          </a:p>
        </p:txBody>
      </p:sp>
      <p:sp>
        <p:nvSpPr>
          <p:cNvPr id="4" name="Content Placeholder 3"/>
          <p:cNvSpPr>
            <a:spLocks noGrp="1"/>
          </p:cNvSpPr>
          <p:nvPr>
            <p:ph idx="1"/>
          </p:nvPr>
        </p:nvSpPr>
        <p:spPr/>
        <p:txBody>
          <a:bodyPr>
            <a:normAutofit/>
          </a:bodyPr>
          <a:lstStyle/>
          <a:p>
            <a:r>
              <a:rPr lang="en-US" sz="1800" dirty="0" smtClean="0"/>
              <a:t>Servlet API provides below event objects.</a:t>
            </a:r>
          </a:p>
          <a:p>
            <a:endParaRPr lang="en-US" sz="1800" dirty="0"/>
          </a:p>
          <a:p>
            <a:pPr marL="285750" indent="-285750">
              <a:buFont typeface="Wingdings" panose="05000000000000000000" pitchFamily="2" charset="2"/>
              <a:buChar char="§"/>
            </a:pPr>
            <a:r>
              <a:rPr lang="en-US" sz="1600" dirty="0" err="1" smtClean="0"/>
              <a:t>AsyncEvent</a:t>
            </a:r>
            <a:endParaRPr lang="en-US" sz="1600" dirty="0" smtClean="0"/>
          </a:p>
          <a:p>
            <a:pPr marL="285750" indent="-285750">
              <a:buFont typeface="Wingdings" panose="05000000000000000000" pitchFamily="2" charset="2"/>
              <a:buChar char="§"/>
            </a:pPr>
            <a:r>
              <a:rPr lang="en-US" sz="1600" dirty="0" err="1" smtClean="0"/>
              <a:t>HttpSessionBindingEvent</a:t>
            </a:r>
            <a:endParaRPr lang="en-US" sz="1600" dirty="0" smtClean="0"/>
          </a:p>
          <a:p>
            <a:pPr marL="285750" indent="-285750">
              <a:buFont typeface="Wingdings" panose="05000000000000000000" pitchFamily="2" charset="2"/>
              <a:buChar char="§"/>
            </a:pPr>
            <a:r>
              <a:rPr lang="en-US" sz="1600" dirty="0" err="1" smtClean="0"/>
              <a:t>HttpSessionEvent</a:t>
            </a:r>
            <a:endParaRPr lang="en-US" sz="1600" dirty="0" smtClean="0"/>
          </a:p>
          <a:p>
            <a:pPr marL="285750" indent="-285750">
              <a:buFont typeface="Wingdings" panose="05000000000000000000" pitchFamily="2" charset="2"/>
              <a:buChar char="§"/>
            </a:pPr>
            <a:r>
              <a:rPr lang="en-US" sz="1600" dirty="0" err="1" smtClean="0"/>
              <a:t>ServletContextAttributeEvent</a:t>
            </a:r>
            <a:endParaRPr lang="en-US" sz="1600" dirty="0" smtClean="0"/>
          </a:p>
          <a:p>
            <a:pPr marL="285750" indent="-285750">
              <a:buFont typeface="Wingdings" panose="05000000000000000000" pitchFamily="2" charset="2"/>
              <a:buChar char="§"/>
            </a:pPr>
            <a:r>
              <a:rPr lang="en-US" sz="1600" dirty="0" err="1" smtClean="0"/>
              <a:t>ServletContextEvent</a:t>
            </a:r>
            <a:endParaRPr lang="en-US" sz="1600" dirty="0" smtClean="0"/>
          </a:p>
          <a:p>
            <a:pPr marL="285750" indent="-285750">
              <a:buFont typeface="Wingdings" panose="05000000000000000000" pitchFamily="2" charset="2"/>
              <a:buChar char="§"/>
            </a:pPr>
            <a:r>
              <a:rPr lang="en-US" sz="1600" dirty="0" err="1" smtClean="0"/>
              <a:t>ServletRequestEvent</a:t>
            </a:r>
            <a:r>
              <a:rPr lang="en-US" sz="1600" dirty="0"/>
              <a:t> </a:t>
            </a:r>
            <a:endParaRPr lang="en-US" sz="1600" dirty="0" smtClean="0"/>
          </a:p>
          <a:p>
            <a:pPr marL="285750" indent="-285750">
              <a:buFont typeface="Wingdings" panose="05000000000000000000" pitchFamily="2" charset="2"/>
              <a:buChar char="§"/>
            </a:pPr>
            <a:r>
              <a:rPr lang="en-US" sz="1600" dirty="0" err="1" smtClean="0"/>
              <a:t>ServletRequestAttributeEvent</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a:t>5.2 : Servlet Listener Interfaces and Event Objects. </a:t>
            </a:r>
            <a:br>
              <a:rPr lang="en-US" sz="1200" dirty="0"/>
            </a:br>
            <a:r>
              <a:rPr lang="en-US" sz="2000" dirty="0" smtClean="0"/>
              <a:t>Listener Interfaces</a:t>
            </a:r>
            <a:endParaRPr lang="en-US" sz="2000" dirty="0"/>
          </a:p>
        </p:txBody>
      </p:sp>
      <p:sp>
        <p:nvSpPr>
          <p:cNvPr id="4" name="Content Placeholder 3"/>
          <p:cNvSpPr>
            <a:spLocks noGrp="1"/>
          </p:cNvSpPr>
          <p:nvPr>
            <p:ph idx="1"/>
          </p:nvPr>
        </p:nvSpPr>
        <p:spPr>
          <a:xfrm>
            <a:off x="298516" y="1403326"/>
            <a:ext cx="8845484" cy="4643751"/>
          </a:xfrm>
        </p:spPr>
        <p:txBody>
          <a:bodyPr/>
          <a:lstStyle/>
          <a:p>
            <a:endParaRPr lang="en-US" sz="1800" dirty="0"/>
          </a:p>
          <a:p>
            <a:r>
              <a:rPr lang="en-US" sz="1800" dirty="0"/>
              <a:t>Servlet API provides following Listener interfaces</a:t>
            </a:r>
            <a:r>
              <a:rPr lang="en-US" sz="1800" dirty="0" smtClean="0"/>
              <a:t>.</a:t>
            </a:r>
          </a:p>
          <a:p>
            <a:endParaRPr lang="en-US" sz="1800" dirty="0"/>
          </a:p>
          <a:p>
            <a:pPr marL="285750" indent="-285750">
              <a:buFont typeface="Wingdings" panose="05000000000000000000" pitchFamily="2" charset="2"/>
              <a:buChar char="§"/>
            </a:pPr>
            <a:r>
              <a:rPr lang="en-US" sz="1600" dirty="0" smtClean="0"/>
              <a:t>AsyncListener</a:t>
            </a:r>
          </a:p>
          <a:p>
            <a:pPr marL="285750" indent="-285750">
              <a:buFont typeface="Wingdings" panose="05000000000000000000" pitchFamily="2" charset="2"/>
              <a:buChar char="§"/>
            </a:pPr>
            <a:r>
              <a:rPr lang="en-US" sz="1600" dirty="0"/>
              <a:t>ServletContextListener </a:t>
            </a:r>
            <a:endParaRPr lang="en-US" sz="1600" dirty="0" smtClean="0"/>
          </a:p>
          <a:p>
            <a:pPr marL="285750" indent="-285750">
              <a:buFont typeface="Wingdings" panose="05000000000000000000" pitchFamily="2" charset="2"/>
              <a:buChar char="§"/>
            </a:pPr>
            <a:r>
              <a:rPr lang="en-US" sz="1600" dirty="0"/>
              <a:t>ServletContextAttributeListener </a:t>
            </a:r>
            <a:endParaRPr lang="en-US" sz="1600" dirty="0" smtClean="0"/>
          </a:p>
          <a:p>
            <a:pPr marL="285750" indent="-285750">
              <a:buFont typeface="Wingdings" panose="05000000000000000000" pitchFamily="2" charset="2"/>
              <a:buChar char="§"/>
            </a:pPr>
            <a:r>
              <a:rPr lang="en-US" sz="1600" dirty="0" smtClean="0"/>
              <a:t>ServletRequestListener</a:t>
            </a:r>
          </a:p>
          <a:p>
            <a:pPr marL="285750" indent="-285750">
              <a:buFont typeface="Wingdings" panose="05000000000000000000" pitchFamily="2" charset="2"/>
              <a:buChar char="§"/>
            </a:pPr>
            <a:r>
              <a:rPr lang="en-US" sz="1600" dirty="0"/>
              <a:t>ServletRequestAttributeListener </a:t>
            </a:r>
            <a:endParaRPr lang="en-US" sz="1600" dirty="0" smtClean="0"/>
          </a:p>
          <a:p>
            <a:pPr marL="285750" indent="-285750">
              <a:buFont typeface="Wingdings" panose="05000000000000000000" pitchFamily="2" charset="2"/>
              <a:buChar char="§"/>
            </a:pPr>
            <a:r>
              <a:rPr lang="en-US" sz="1600" dirty="0" smtClean="0"/>
              <a:t>HttpSessionListener</a:t>
            </a:r>
          </a:p>
          <a:p>
            <a:pPr marL="285750" indent="-285750">
              <a:buFont typeface="Wingdings" panose="05000000000000000000" pitchFamily="2" charset="2"/>
              <a:buChar char="§"/>
            </a:pPr>
            <a:r>
              <a:rPr lang="en-US" sz="1600" dirty="0" smtClean="0"/>
              <a:t>HttpSessionBindingListener</a:t>
            </a:r>
          </a:p>
          <a:p>
            <a:pPr marL="285750" indent="-285750">
              <a:buFont typeface="Wingdings" panose="05000000000000000000" pitchFamily="2" charset="2"/>
              <a:buChar char="§"/>
            </a:pPr>
            <a:r>
              <a:rPr lang="en-US" sz="1600" dirty="0" smtClean="0"/>
              <a:t>HttpSessionAttributeListener</a:t>
            </a:r>
          </a:p>
          <a:p>
            <a:pPr marL="285750" indent="-285750">
              <a:buFont typeface="Wingdings" panose="05000000000000000000" pitchFamily="2" charset="2"/>
              <a:buChar char="§"/>
            </a:pPr>
            <a:r>
              <a:rPr lang="en-US" sz="1600" dirty="0"/>
              <a:t>HttpSessionActivationListener</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smtClean="0"/>
              <a:t>5</a:t>
            </a:r>
            <a:r>
              <a:rPr lang="en-US" sz="1200" dirty="0" smtClean="0"/>
              <a:t>.3: Servlet Listener Configuration</a:t>
            </a:r>
            <a:r>
              <a:rPr lang="en-US" dirty="0"/>
              <a:t/>
            </a:r>
            <a:br>
              <a:rPr lang="en-US" dirty="0"/>
            </a:br>
            <a:r>
              <a:rPr lang="en-US" dirty="0" smtClean="0"/>
              <a:t>Listener Configuration</a:t>
            </a:r>
            <a:endParaRPr lang="en-US" sz="2000" dirty="0"/>
          </a:p>
        </p:txBody>
      </p:sp>
      <p:sp>
        <p:nvSpPr>
          <p:cNvPr id="4" name="Content Placeholder 3"/>
          <p:cNvSpPr>
            <a:spLocks noGrp="1"/>
          </p:cNvSpPr>
          <p:nvPr>
            <p:ph idx="1"/>
          </p:nvPr>
        </p:nvSpPr>
        <p:spPr/>
        <p:txBody>
          <a:bodyPr/>
          <a:lstStyle/>
          <a:p>
            <a:r>
              <a:rPr lang="en-US" sz="1800" dirty="0"/>
              <a:t>We can use </a:t>
            </a:r>
            <a:r>
              <a:rPr lang="en-US" sz="1800" b="1" dirty="0"/>
              <a:t>@</a:t>
            </a:r>
            <a:r>
              <a:rPr lang="en-US" sz="1800" b="1" dirty="0" err="1"/>
              <a:t>WebListener</a:t>
            </a:r>
            <a:r>
              <a:rPr lang="en-US" sz="1800" dirty="0"/>
              <a:t> </a:t>
            </a:r>
            <a:r>
              <a:rPr lang="en-US" sz="1800" b="1" dirty="0">
                <a:hlinkClick r:id="rId3" tooltip="Java Annotations Tutorial with Custom Annotation Example and Parsing using Reflection"/>
              </a:rPr>
              <a:t>annotation</a:t>
            </a:r>
            <a:r>
              <a:rPr lang="en-US" sz="1800" dirty="0"/>
              <a:t> to declare a class as Listener, however the class should implement one or more of the Listener interfaces</a:t>
            </a:r>
            <a:r>
              <a:rPr lang="en-US" sz="1800" dirty="0" smtClean="0"/>
              <a:t>.</a:t>
            </a:r>
          </a:p>
          <a:p>
            <a:endParaRPr lang="en-US" sz="1800" dirty="0"/>
          </a:p>
          <a:p>
            <a:r>
              <a:rPr lang="en-US" sz="1800" dirty="0"/>
              <a:t>We can define listener in web.xml as:</a:t>
            </a:r>
          </a:p>
          <a:p>
            <a:endParaRPr lang="en-US" sz="1800" dirty="0"/>
          </a:p>
          <a:p>
            <a:r>
              <a:rPr lang="en-US" sz="1800" dirty="0"/>
              <a:t>Copy</a:t>
            </a:r>
          </a:p>
          <a:p>
            <a:r>
              <a:rPr lang="en-US" sz="1800" dirty="0"/>
              <a:t>&lt;listener&gt;</a:t>
            </a:r>
          </a:p>
          <a:p>
            <a:r>
              <a:rPr lang="en-US" sz="1800" dirty="0"/>
              <a:t>    &lt;listener-class&gt;</a:t>
            </a:r>
          </a:p>
          <a:p>
            <a:r>
              <a:rPr lang="en-US" sz="1800" dirty="0"/>
              <a:t>    </a:t>
            </a:r>
            <a:r>
              <a:rPr lang="en-US" sz="1800" dirty="0" err="1"/>
              <a:t>com.journaldev.listener.AppContextListener</a:t>
            </a:r>
            <a:endParaRPr lang="en-US" sz="1800" dirty="0"/>
          </a:p>
          <a:p>
            <a:r>
              <a:rPr lang="en-US" sz="1800" dirty="0"/>
              <a:t>    &lt;/listener-class&gt;</a:t>
            </a:r>
          </a:p>
          <a:p>
            <a:r>
              <a:rPr lang="en-US" sz="1800" dirty="0"/>
              <a:t>&lt;/listener&gt;</a:t>
            </a:r>
            <a:endParaRPr lang="en-US" sz="1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1200" dirty="0" smtClean="0"/>
              <a:t>5</a:t>
            </a:r>
            <a:r>
              <a:rPr lang="en-US" sz="1200" dirty="0" smtClean="0"/>
              <a:t>.3: Servlet Listener Configuration</a:t>
            </a:r>
            <a:r>
              <a:rPr lang="en-US" dirty="0"/>
              <a:t/>
            </a:r>
            <a:br>
              <a:rPr lang="en-US" dirty="0"/>
            </a:br>
            <a:r>
              <a:rPr lang="en-US" sz="2000" dirty="0" err="1" smtClean="0"/>
              <a:t>Listerner</a:t>
            </a:r>
            <a:r>
              <a:rPr lang="en-US" sz="2000" dirty="0" smtClean="0"/>
              <a:t> Example</a:t>
            </a:r>
            <a:endParaRPr lang="en-US" sz="2000" dirty="0"/>
          </a:p>
        </p:txBody>
      </p:sp>
      <p:sp>
        <p:nvSpPr>
          <p:cNvPr id="5" name="Content Placeholder 4"/>
          <p:cNvSpPr>
            <a:spLocks noGrp="1"/>
          </p:cNvSpPr>
          <p:nvPr>
            <p:ph idx="1"/>
          </p:nvPr>
        </p:nvSpPr>
        <p:spPr/>
        <p:txBody>
          <a:bodyPr>
            <a:normAutofit/>
          </a:bodyPr>
          <a:lstStyle/>
          <a:p>
            <a:r>
              <a:rPr lang="en-US" sz="1800" dirty="0" smtClean="0"/>
              <a:t>Refer Demo </a:t>
            </a:r>
            <a:r>
              <a:rPr lang="en-US" sz="1800" dirty="0" err="1" smtClean="0"/>
              <a:t>ListenerDemo</a:t>
            </a:r>
            <a:r>
              <a:rPr lang="en-US" sz="1800" dirty="0" smtClean="0"/>
              <a:t>.</a:t>
            </a:r>
            <a:endParaRPr lang="en-US" sz="1800" dirty="0"/>
          </a:p>
        </p:txBody>
      </p:sp>
    </p:spTree>
    <p:extLst>
      <p:ext uri="{BB962C8B-B14F-4D97-AF65-F5344CB8AC3E}">
        <p14:creationId xmlns:p14="http://schemas.microsoft.com/office/powerpoint/2010/main" val="67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000" dirty="0">
                <a:solidFill>
                  <a:srgbClr val="0070C0"/>
                </a:solidFill>
                <a:latin typeface="Verdana" panose="020B0604030504040204" pitchFamily="34" charset="0"/>
                <a:ea typeface="Verdana" panose="020B0604030504040204" pitchFamily="34" charset="0"/>
                <a:cs typeface="Verdana" panose="020B0604030504040204" pitchFamily="34" charset="0"/>
              </a:rPr>
              <a:t>Lab: </a:t>
            </a:r>
            <a:r>
              <a:rPr lang="en-US" sz="2000" dirty="0" smtClean="0">
                <a:solidFill>
                  <a:srgbClr val="0070C0"/>
                </a:solidFill>
                <a:latin typeface="Verdana" panose="020B0604030504040204" pitchFamily="34" charset="0"/>
                <a:ea typeface="Verdana" panose="020B0604030504040204" pitchFamily="34" charset="0"/>
                <a:cs typeface="Verdana" panose="020B0604030504040204" pitchFamily="34" charset="0"/>
              </a:rPr>
              <a:t>Listener</a:t>
            </a:r>
            <a:endParaRPr lang="en-US" sz="2000" dirty="0">
              <a:solidFill>
                <a:srgbClr val="0070C0"/>
              </a:solidFill>
              <a:latin typeface="Verdana" panose="020B0604030504040204" pitchFamily="34" charset="0"/>
              <a:ea typeface="Verdana" panose="020B0604030504040204" pitchFamily="34" charset="0"/>
              <a:cs typeface="Verdana" panose="020B0604030504040204" pitchFamily="34" charset="0"/>
            </a:endParaRPr>
          </a:p>
        </p:txBody>
      </p:sp>
      <p:sp>
        <p:nvSpPr>
          <p:cNvPr id="5" name="Content Placeholder 4"/>
          <p:cNvSpPr>
            <a:spLocks noGrp="1"/>
          </p:cNvSpPr>
          <p:nvPr>
            <p:ph idx="1"/>
          </p:nvPr>
        </p:nvSpPr>
        <p:spPr/>
        <p:txBody>
          <a:bodyPr>
            <a:normAutofit/>
          </a:bodyPr>
          <a:lstStyle/>
          <a:p>
            <a:r>
              <a:rPr lang="de-DE" sz="1800" dirty="0" smtClean="0">
                <a:latin typeface="Verdana" panose="020B0604030504040204" pitchFamily="34" charset="0"/>
                <a:ea typeface="Verdana" panose="020B0604030504040204" pitchFamily="34" charset="0"/>
                <a:cs typeface="Verdana" panose="020B0604030504040204" pitchFamily="34" charset="0"/>
              </a:rPr>
              <a:t>Lab </a:t>
            </a:r>
            <a:r>
              <a:rPr lang="de-DE" sz="1800" dirty="0" smtClean="0">
                <a:latin typeface="Verdana" panose="020B0604030504040204" pitchFamily="34" charset="0"/>
                <a:ea typeface="Verdana" panose="020B0604030504040204" pitchFamily="34" charset="0"/>
                <a:cs typeface="Verdana" panose="020B0604030504040204" pitchFamily="34" charset="0"/>
              </a:rPr>
              <a:t>5.1</a:t>
            </a:r>
            <a:endParaRPr lang="de-DE" sz="18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9624089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Material_x0020_Type xmlns="26bed2a0-a239-4228-bd8e-b46f54fc12da">Demos</Material_x0020_Type>
    <Category xmlns="26bed2a0-a239-4228-bd8e-b46f54fc12da">Module Artifact</Category>
    <Level xmlns="26bed2a0-a239-4228-bd8e-b46f54fc12da">L1</Leve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10" ma:contentTypeDescription="Create a new document." ma:contentTypeScope="" ma:versionID="03814cf005c1043a69fcbf3e0b60b2c8">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1aa2d91e2c97cf3ea1917b84d2ae9624"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B673CDC-8BE6-4391-ABD9-A817C61AB8C9}">
  <ds:schemaRefs>
    <ds:schemaRef ds:uri="http://schemas.microsoft.com/sharepoint/v3/contenttype/forms"/>
  </ds:schemaRefs>
</ds:datastoreItem>
</file>

<file path=customXml/itemProps2.xml><?xml version="1.0" encoding="utf-8"?>
<ds:datastoreItem xmlns:ds="http://schemas.openxmlformats.org/officeDocument/2006/customXml" ds:itemID="{7C1830C8-F522-4AF4-83DD-915E4EE23EB4}">
  <ds:schemaRefs>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f9b258c7-9c72-463b-80f6-91d061ebb25d"/>
    <ds:schemaRef ds:uri="http://schemas.microsoft.com/office/infopath/2007/PartnerControls"/>
    <ds:schemaRef ds:uri="http://schemas.microsoft.com/sharepoint/v3/fields"/>
    <ds:schemaRef ds:uri="http://www.w3.org/XML/1998/namespace"/>
  </ds:schemaRefs>
</ds:datastoreItem>
</file>

<file path=customXml/itemProps3.xml><?xml version="1.0" encoding="utf-8"?>
<ds:datastoreItem xmlns:ds="http://schemas.openxmlformats.org/officeDocument/2006/customXml" ds:itemID="{0224D206-2323-485D-A799-413717A08A4E}"/>
</file>

<file path=docProps/app.xml><?xml version="1.0" encoding="utf-8"?>
<Properties xmlns="http://schemas.openxmlformats.org/officeDocument/2006/extended-properties" xmlns:vt="http://schemas.openxmlformats.org/officeDocument/2006/docPropsVTypes">
  <Template/>
  <TotalTime>1375</TotalTime>
  <Words>1147</Words>
  <Application>Microsoft Office PowerPoint</Application>
  <PresentationFormat>On-screen Show (4:3)</PresentationFormat>
  <Paragraphs>128</Paragraphs>
  <Slides>10</Slides>
  <Notes>10</Notes>
  <HiddenSlides>0</HiddenSlides>
  <MMClips>0</MMClips>
  <ScaleCrop>false</ScaleCrop>
  <HeadingPairs>
    <vt:vector size="8" baseType="variant">
      <vt:variant>
        <vt:lpstr>Fonts Used</vt:lpstr>
      </vt:variant>
      <vt:variant>
        <vt:i4>8</vt:i4>
      </vt:variant>
      <vt:variant>
        <vt:lpstr>Theme</vt:lpstr>
      </vt:variant>
      <vt:variant>
        <vt:i4>5</vt:i4>
      </vt:variant>
      <vt:variant>
        <vt:lpstr>Embedded OLE Servers</vt:lpstr>
      </vt:variant>
      <vt:variant>
        <vt:i4>1</vt:i4>
      </vt:variant>
      <vt:variant>
        <vt:lpstr>Slide Titles</vt:lpstr>
      </vt:variant>
      <vt:variant>
        <vt:i4>10</vt:i4>
      </vt:variant>
    </vt:vector>
  </HeadingPairs>
  <TitlesOfParts>
    <vt:vector size="24" baseType="lpstr">
      <vt:lpstr>MS PGothic</vt:lpstr>
      <vt:lpstr>Arial</vt:lpstr>
      <vt:lpstr>Calibri</vt:lpstr>
      <vt:lpstr>Candara</vt:lpstr>
      <vt:lpstr>Georgia</vt:lpstr>
      <vt:lpstr>Helvetica Light</vt:lpstr>
      <vt:lpstr>Verdana</vt:lpstr>
      <vt:lpstr>Wingdings</vt:lpstr>
      <vt:lpstr>2_Corporate Presentation Template (4x3 - Normal)</vt:lpstr>
      <vt:lpstr>Capgemini 2017_Cover slides</vt:lpstr>
      <vt:lpstr>Section slides</vt:lpstr>
      <vt:lpstr>Content Layouts</vt:lpstr>
      <vt:lpstr>Content and Image Layouts</vt:lpstr>
      <vt:lpstr>think-cell Slide</vt:lpstr>
      <vt:lpstr>Java Servlets 3.0</vt:lpstr>
      <vt:lpstr>Lesson Objectives</vt:lpstr>
      <vt:lpstr>5.1: Why Listener?  Why Listener?</vt:lpstr>
      <vt:lpstr>5.1 : Why Listener ?  Why Listener ?</vt:lpstr>
      <vt:lpstr>5.2 : Servlet Listener Interfaces and Event Objects.  Event Objects</vt:lpstr>
      <vt:lpstr>5.2 : Servlet Listener Interfaces and Event Objects.  Listener Interfaces</vt:lpstr>
      <vt:lpstr>5.3: Servlet Listener Configuration Listener Configuration</vt:lpstr>
      <vt:lpstr>5.3: Servlet Listener Configuration Listerner Example</vt:lpstr>
      <vt:lpstr>Lab: Listener</vt:lpstr>
      <vt:lpstr>Summary</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iGATE Presentation Template</dc:title>
  <dc:creator>iGATE</dc:creator>
  <cp:lastModifiedBy>Thorat, Bharati</cp:lastModifiedBy>
  <cp:revision>405</cp:revision>
  <dcterms:created xsi:type="dcterms:W3CDTF">2012-05-18T02:59:15Z</dcterms:created>
  <dcterms:modified xsi:type="dcterms:W3CDTF">2019-02-06T09:00:48Z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0x010100064F797F9BD2124B9B89E1787624A7F8</vt:lpwstr>
  </property>
  <property fmtid="{D5CDD505-2E9C-101B-9397-08002B2CF9AE}" pid="4" name="_SourceUrl">
    <vt:lpwstr/>
  </property>
</Properties>
</file>